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70" r:id="rId3"/>
    <p:sldId id="257" r:id="rId4"/>
    <p:sldId id="258" r:id="rId5"/>
    <p:sldId id="260" r:id="rId6"/>
    <p:sldId id="266" r:id="rId7"/>
    <p:sldId id="272" r:id="rId8"/>
    <p:sldId id="267" r:id="rId9"/>
    <p:sldId id="259" r:id="rId10"/>
    <p:sldId id="261" r:id="rId11"/>
    <p:sldId id="268" r:id="rId12"/>
    <p:sldId id="271" r:id="rId13"/>
    <p:sldId id="263" r:id="rId14"/>
    <p:sldId id="264" r:id="rId15"/>
    <p:sldId id="273" r:id="rId16"/>
    <p:sldId id="265"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6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Style moyen 3 - Accentuation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Style moyen 3 - Accentuation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3988" autoAdjust="0"/>
  </p:normalViewPr>
  <p:slideViewPr>
    <p:cSldViewPr snapToGrid="0">
      <p:cViewPr varScale="1">
        <p:scale>
          <a:sx n="54" d="100"/>
          <a:sy n="54" d="100"/>
        </p:scale>
        <p:origin x="133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909EE8-D72C-4FAD-BA52-E56EAAA49B7C}" type="datetimeFigureOut">
              <a:rPr lang="fr-FR" smtClean="0"/>
              <a:t>15/06/2021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DCEBD6-0EE5-4358-8CCF-E56ECA48AB1F}" type="slidenum">
              <a:rPr lang="fr-FR" smtClean="0"/>
              <a:t>‹N°›</a:t>
            </a:fld>
            <a:endParaRPr lang="fr-FR"/>
          </a:p>
        </p:txBody>
      </p:sp>
    </p:spTree>
    <p:extLst>
      <p:ext uri="{BB962C8B-B14F-4D97-AF65-F5344CB8AC3E}">
        <p14:creationId xmlns:p14="http://schemas.microsoft.com/office/powerpoint/2010/main" val="4027407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1</a:t>
            </a:fld>
            <a:endParaRPr lang="fr-FR"/>
          </a:p>
        </p:txBody>
      </p:sp>
    </p:spTree>
    <p:extLst>
      <p:ext uri="{BB962C8B-B14F-4D97-AF65-F5344CB8AC3E}">
        <p14:creationId xmlns:p14="http://schemas.microsoft.com/office/powerpoint/2010/main" val="226042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effectLst/>
                <a:latin typeface="Calibri" panose="020F0502020204030204" pitchFamily="34" charset="0"/>
                <a:ea typeface="Calibri" panose="020F0502020204030204" pitchFamily="34" charset="0"/>
                <a:cs typeface="Times New Roman" panose="02020603050405020304" pitchFamily="18" charset="0"/>
              </a:rPr>
              <a:t>offrir une structure de base solide au projet. Il nous met à disposition des librairies intégrées de programmation en PHP nous permettant de gagner du temps, mais surtout de partir d’une base fiable puisque ces librairies sont toujours validées et mises à jour très régulièrement. Il nous sera possible d’installer plusieurs librairies et de les faire cohabiter ensemble grâce à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Laravel</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dirty="0"/>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11</a:t>
            </a:fld>
            <a:endParaRPr lang="fr-FR"/>
          </a:p>
        </p:txBody>
      </p:sp>
    </p:spTree>
    <p:extLst>
      <p:ext uri="{BB962C8B-B14F-4D97-AF65-F5344CB8AC3E}">
        <p14:creationId xmlns:p14="http://schemas.microsoft.com/office/powerpoint/2010/main" val="3621987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Eloquent me permet de faire les traitements des bases de données et de pouvoir générer ses données sur les modèles de mes tables. </a:t>
            </a:r>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12</a:t>
            </a:fld>
            <a:endParaRPr lang="fr-FR"/>
          </a:p>
        </p:txBody>
      </p:sp>
    </p:spTree>
    <p:extLst>
      <p:ext uri="{BB962C8B-B14F-4D97-AF65-F5344CB8AC3E}">
        <p14:creationId xmlns:p14="http://schemas.microsoft.com/office/powerpoint/2010/main" val="1652100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2</a:t>
            </a:fld>
            <a:endParaRPr lang="fr-FR"/>
          </a:p>
        </p:txBody>
      </p:sp>
    </p:spTree>
    <p:extLst>
      <p:ext uri="{BB962C8B-B14F-4D97-AF65-F5344CB8AC3E}">
        <p14:creationId xmlns:p14="http://schemas.microsoft.com/office/powerpoint/2010/main" val="321081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L’association existe depuis presque 10 ans et œuvre au quotidien pour sortir les chats errants de la rue. L’objectif est de pouvoir les soigner, les stériliser et leurs trouver une famille d’adoption lorsque cela est possible. Il y a actuellement une dizaine de bénévoles qui tous les jours durant leurs temps libres s’occupent de l’association. </a:t>
            </a:r>
          </a:p>
          <a:p>
            <a:r>
              <a:rPr lang="fr-FR" dirty="0"/>
              <a:t>A l’heure actuelle l’association utilise uniquement les réseaux sociaux pour communiquer avec les personnes externes à l’association. Elle est en continue à la recherche de famille d’accueil de famille adoptante et de personnes qui souhaitent faire des dons. </a:t>
            </a:r>
          </a:p>
          <a:p>
            <a:endParaRPr lang="fr-FR" dirty="0"/>
          </a:p>
          <a:p>
            <a:r>
              <a:rPr lang="fr-FR" dirty="0"/>
              <a:t>L’association est beaucoup sollicité par les communes qui prennent conscience de l’importance de la prise en charge des chats errants et cela augmente considérablement le nombre de prise en charge de chats. </a:t>
            </a:r>
          </a:p>
          <a:p>
            <a:endParaRPr lang="fr-FR" dirty="0"/>
          </a:p>
          <a:p>
            <a:r>
              <a:rPr lang="fr-FR" dirty="0"/>
              <a:t>Le projet de créer un site permettra de répondre à plusieurs besoins : </a:t>
            </a:r>
          </a:p>
          <a:p>
            <a:pPr marL="171450" indent="-171450">
              <a:buFontTx/>
              <a:buChar char="-"/>
            </a:pPr>
            <a:r>
              <a:rPr lang="fr-FR" dirty="0"/>
              <a:t>Immerger les visiteurs au cœur de l’association pour les sensibiliser et leurs donner envie de participer à leurs niveaux à la vie associative</a:t>
            </a:r>
          </a:p>
          <a:p>
            <a:pPr marL="171450" indent="-171450">
              <a:buFontTx/>
              <a:buChar char="-"/>
            </a:pPr>
            <a:r>
              <a:rPr lang="fr-FR" dirty="0"/>
              <a:t>Mettre en avant les chats qui sont à la recherche d’un accueil temporaire ou d’une famille adoptante </a:t>
            </a:r>
          </a:p>
          <a:p>
            <a:pPr marL="171450" indent="-171450">
              <a:buFontTx/>
              <a:buChar char="-"/>
            </a:pPr>
            <a:r>
              <a:rPr lang="fr-FR" dirty="0"/>
              <a:t>Mettre en avant les partenariats de l’association avec les communes et aussi les magasins spécialisés qui font des dons régulièrement qui permettrai de pérenniser leurs aides.</a:t>
            </a:r>
          </a:p>
          <a:p>
            <a:pPr marL="171450" indent="-171450">
              <a:buFontTx/>
              <a:buChar char="-"/>
            </a:pPr>
            <a:r>
              <a:rPr lang="fr-FR" dirty="0"/>
              <a:t>Avoir un support de communication plus professionnel et sérieux en complément des réseaux sociaux. </a:t>
            </a:r>
          </a:p>
          <a:p>
            <a:endParaRPr lang="fr-FR" dirty="0"/>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3</a:t>
            </a:fld>
            <a:endParaRPr lang="fr-FR"/>
          </a:p>
        </p:txBody>
      </p:sp>
    </p:spTree>
    <p:extLst>
      <p:ext uri="{BB962C8B-B14F-4D97-AF65-F5344CB8AC3E}">
        <p14:creationId xmlns:p14="http://schemas.microsoft.com/office/powerpoint/2010/main" val="1263491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15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Sur ce diagramme de cas d’utilisation j’ai matérialiser les différentes actions qui seront réalisables en interactions avec les rôles de chacun des acteurs.</a:t>
            </a:r>
          </a:p>
          <a:p>
            <a:pPr>
              <a:lnSpc>
                <a:spcPct val="115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rôles qui composent le cas d’utilisation sont : </a:t>
            </a:r>
          </a:p>
          <a:p>
            <a:pPr marL="342900" lvl="0" indent="-342900">
              <a:lnSpc>
                <a:spcPct val="115000"/>
              </a:lnSpc>
              <a:buFont typeface="Calibri" panose="020F0502020204030204" pitchFamily="34" charset="0"/>
              <a:buChar char="-"/>
            </a:pPr>
            <a:r>
              <a:rPr lang="fr-FR" sz="1800" b="1" dirty="0">
                <a:effectLst/>
                <a:latin typeface="Calibri" panose="020F0502020204030204" pitchFamily="34" charset="0"/>
                <a:ea typeface="Calibri" panose="020F0502020204030204" pitchFamily="34" charset="0"/>
                <a:cs typeface="Times New Roman" panose="02020603050405020304" pitchFamily="18" charset="0"/>
              </a:rPr>
              <a:t>Le visiteur</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Calibri" panose="020F0502020204030204" pitchFamily="34" charset="0"/>
              <a:buChar char="-"/>
            </a:pPr>
            <a:r>
              <a:rPr lang="fr-FR" sz="1800" b="1" dirty="0">
                <a:effectLst/>
                <a:latin typeface="Calibri" panose="020F0502020204030204" pitchFamily="34" charset="0"/>
                <a:ea typeface="Calibri" panose="020F0502020204030204" pitchFamily="34" charset="0"/>
                <a:cs typeface="Times New Roman" panose="02020603050405020304" pitchFamily="18" charset="0"/>
              </a:rPr>
              <a:t>Le rédacteur web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Calibri" panose="020F0502020204030204" pitchFamily="34" charset="0"/>
              <a:buChar char="-"/>
            </a:pPr>
            <a:r>
              <a:rPr lang="fr-FR" sz="1800" b="1" dirty="0">
                <a:effectLst/>
                <a:latin typeface="Calibri" panose="020F0502020204030204" pitchFamily="34" charset="0"/>
                <a:ea typeface="Calibri" panose="020F0502020204030204" pitchFamily="34" charset="0"/>
                <a:cs typeface="Times New Roman" panose="02020603050405020304" pitchFamily="18" charset="0"/>
              </a:rPr>
              <a:t>Le rédacteur web connecté</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Calibri" panose="020F0502020204030204" pitchFamily="34" charset="0"/>
              <a:buChar char="-"/>
            </a:pPr>
            <a:r>
              <a:rPr lang="fr-FR" sz="1800" b="1" dirty="0">
                <a:effectLst/>
                <a:latin typeface="Calibri" panose="020F0502020204030204" pitchFamily="34" charset="0"/>
                <a:ea typeface="Calibri" panose="020F0502020204030204" pitchFamily="34" charset="0"/>
                <a:cs typeface="Times New Roman" panose="02020603050405020304" pitchFamily="18" charset="0"/>
              </a:rPr>
              <a:t>L’admin</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Des relations d’héritages sont visibles entre les acteurs, l’administrateur va hériter des fonctionnalités du rédacteur web connecté qui lui-même va hériter de la fonctionnalité attribuée au rédacteur web. </a:t>
            </a:r>
          </a:p>
          <a:p>
            <a:pPr algn="just">
              <a:lnSpc>
                <a:spcPct val="115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Pour simplifier l’utilisation pour les visiteurs, aucune création de compte et de connexion ne sera demandée pour pouvoir envoyer un formulaire. </a:t>
            </a:r>
          </a:p>
          <a:p>
            <a:endParaRPr lang="fr-FR" dirty="0"/>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4</a:t>
            </a:fld>
            <a:endParaRPr lang="fr-FR"/>
          </a:p>
        </p:txBody>
      </p:sp>
    </p:spTree>
    <p:extLst>
      <p:ext uri="{BB962C8B-B14F-4D97-AF65-F5344CB8AC3E}">
        <p14:creationId xmlns:p14="http://schemas.microsoft.com/office/powerpoint/2010/main" val="3763086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Représentation graphique des interactions entre les acteurs et le système avec la succession des action par ordres chronologique. </a:t>
            </a:r>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6</a:t>
            </a:fld>
            <a:endParaRPr lang="fr-FR"/>
          </a:p>
        </p:txBody>
      </p:sp>
    </p:spTree>
    <p:extLst>
      <p:ext uri="{BB962C8B-B14F-4D97-AF65-F5344CB8AC3E}">
        <p14:creationId xmlns:p14="http://schemas.microsoft.com/office/powerpoint/2010/main" val="137234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7</a:t>
            </a:fld>
            <a:endParaRPr lang="fr-FR"/>
          </a:p>
        </p:txBody>
      </p:sp>
    </p:spTree>
    <p:extLst>
      <p:ext uri="{BB962C8B-B14F-4D97-AF65-F5344CB8AC3E}">
        <p14:creationId xmlns:p14="http://schemas.microsoft.com/office/powerpoint/2010/main" val="2894044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le dictionnaire de données qui regroupe l’ensemble des entités qui joueront un rôle dans la base de données. Chaque entité sera composé de différent attributs que je vais vous présenter juste après avec le modèle conceptuel des données. </a:t>
            </a:r>
          </a:p>
          <a:p>
            <a:r>
              <a:rPr lang="fr-FR" dirty="0"/>
              <a:t>Cette étape m’a permis de lister les informations qui devront être stockées dans la base de données et ainsi construire la base de données en cohérence avec les besoins de l’association. </a:t>
            </a:r>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8</a:t>
            </a:fld>
            <a:endParaRPr lang="fr-FR"/>
          </a:p>
        </p:txBody>
      </p:sp>
    </p:spTree>
    <p:extLst>
      <p:ext uri="{BB962C8B-B14F-4D97-AF65-F5344CB8AC3E}">
        <p14:creationId xmlns:p14="http://schemas.microsoft.com/office/powerpoint/2010/main" val="2261565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retrouve ici dans le MCD l’ensemble des entités que j’ai énuméré précédemment dans le dictionnaire des données avec des associations qui va lier les entités entre elle. Cette représentation graphique me permet de voir les différentes association que les entités auront entre elles. </a:t>
            </a:r>
          </a:p>
          <a:p>
            <a:r>
              <a:rPr lang="fr-FR" dirty="0"/>
              <a:t> Ces associations sont nommer à l’aide d’un verbe pour décrire au mieux le lien qui le lient. Une entité est composée d’attributs. </a:t>
            </a:r>
          </a:p>
          <a:p>
            <a:r>
              <a:rPr lang="fr-FR" dirty="0"/>
              <a:t>Entre chaque entité on trouve des cardinalités pour pouvoir les identifier je me suis poser des questions afin de déterminer le type de cardinalités que je souhaite établir entre mes entités. </a:t>
            </a:r>
          </a:p>
          <a:p>
            <a:endParaRPr lang="fr-FR" dirty="0"/>
          </a:p>
          <a:p>
            <a:r>
              <a:rPr lang="fr-FR" dirty="0"/>
              <a:t>Pour l’entité cat on peut voir qu’il y a de nombreuses associations avec d’autres tables je vais vous les présenter : </a:t>
            </a:r>
          </a:p>
          <a:p>
            <a:endParaRPr lang="fr-FR" dirty="0"/>
          </a:p>
          <a:p>
            <a:r>
              <a:rPr lang="fr-FR" dirty="0"/>
              <a:t>Un cat sera forcément lié à une catégorie de chat par contre une catégorie de chat pourra être liée à 0 ou plusieurs chats. </a:t>
            </a:r>
          </a:p>
          <a:p>
            <a:r>
              <a:rPr lang="fr-FR" dirty="0"/>
              <a:t>Un cat sera forcément crée par un user ce qui justifie la cardinalité 1, 1 par contre un user pourra créer 0 ou plusieurs cat. </a:t>
            </a:r>
          </a:p>
          <a:p>
            <a:r>
              <a:rPr lang="fr-FR" dirty="0"/>
              <a:t>Un chat pourra détenir 0 ou plusieurs images et une image pourra être détenu par 0 ou plusieurs chats. </a:t>
            </a:r>
          </a:p>
          <a:p>
            <a:r>
              <a:rPr lang="fr-FR" dirty="0"/>
              <a:t>Un chat pourra être relié à 0 ou plusieurs formulaire mais par contre un formulaire pourra être lié à forcément 0 ou 1 chat. </a:t>
            </a:r>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9</a:t>
            </a:fld>
            <a:endParaRPr lang="fr-FR"/>
          </a:p>
        </p:txBody>
      </p:sp>
    </p:spTree>
    <p:extLst>
      <p:ext uri="{BB962C8B-B14F-4D97-AF65-F5344CB8AC3E}">
        <p14:creationId xmlns:p14="http://schemas.microsoft.com/office/powerpoint/2010/main" val="2555652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Lorsque je transforme mon mcd en MLD alors les entités se transforme en table et les attributs en champs et ce sont ces informations que je vais pouvoir intégrer à la base de données. </a:t>
            </a:r>
          </a:p>
          <a:p>
            <a:r>
              <a:rPr lang="fr-FR" dirty="0"/>
              <a:t>On peut voir que en fonction des associations que j’ai établi entre les entités dans le MCD et bien certaines choses sont apparus. En effet par exemple dans la table cat 2 clés étrangères ont été crée, ces clés vont me permettre de pouvoir faire le lien entre la table cat et la table </a:t>
            </a:r>
            <a:r>
              <a:rPr lang="fr-FR" dirty="0" err="1"/>
              <a:t>catégoryCat</a:t>
            </a:r>
            <a:r>
              <a:rPr lang="fr-FR" dirty="0"/>
              <a:t> et User. </a:t>
            </a:r>
          </a:p>
          <a:p>
            <a:r>
              <a:rPr lang="fr-FR" dirty="0"/>
              <a:t>De plus puisque le type d’association entre la table cat et Image est de type N alors une table d’association s’est créée. La clé primaire est composé de 2 clés étrangères qui viennent des tables qui la compose. Dans mon projet l’association </a:t>
            </a:r>
            <a:r>
              <a:rPr lang="fr-FR" dirty="0" err="1"/>
              <a:t>hold</a:t>
            </a:r>
            <a:r>
              <a:rPr lang="fr-FR" dirty="0"/>
              <a:t> de vient une table et ces 2 attributs proviennent de la table cat et Image. </a:t>
            </a:r>
          </a:p>
        </p:txBody>
      </p:sp>
      <p:sp>
        <p:nvSpPr>
          <p:cNvPr id="4" name="Espace réservé du numéro de diapositive 3"/>
          <p:cNvSpPr>
            <a:spLocks noGrp="1"/>
          </p:cNvSpPr>
          <p:nvPr>
            <p:ph type="sldNum" sz="quarter" idx="5"/>
          </p:nvPr>
        </p:nvSpPr>
        <p:spPr/>
        <p:txBody>
          <a:bodyPr/>
          <a:lstStyle/>
          <a:p>
            <a:fld id="{39DCEBD6-0EE5-4358-8CCF-E56ECA48AB1F}" type="slidenum">
              <a:rPr lang="fr-FR" smtClean="0"/>
              <a:t>10</a:t>
            </a:fld>
            <a:endParaRPr lang="fr-FR"/>
          </a:p>
        </p:txBody>
      </p:sp>
    </p:spTree>
    <p:extLst>
      <p:ext uri="{BB962C8B-B14F-4D97-AF65-F5344CB8AC3E}">
        <p14:creationId xmlns:p14="http://schemas.microsoft.com/office/powerpoint/2010/main" val="1973600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703E95-E9C2-4303-BD96-68BC4D71C9A4}"/>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A320AB6-0AC3-4404-B81A-374AE0DE9F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79AEABEE-52F0-459C-8664-91379E8C8CC1}"/>
              </a:ext>
            </a:extLst>
          </p:cNvPr>
          <p:cNvSpPr>
            <a:spLocks noGrp="1"/>
          </p:cNvSpPr>
          <p:nvPr>
            <p:ph type="dt" sz="half" idx="10"/>
          </p:nvPr>
        </p:nvSpPr>
        <p:spPr/>
        <p:txBody>
          <a:bodyPr/>
          <a:lstStyle/>
          <a:p>
            <a:fld id="{A39651B0-D3B8-44C9-875B-746F1499D1E8}" type="datetimeFigureOut">
              <a:rPr lang="fr-FR" smtClean="0"/>
              <a:t>15/06/2021</a:t>
            </a:fld>
            <a:endParaRPr lang="fr-FR"/>
          </a:p>
        </p:txBody>
      </p:sp>
      <p:sp>
        <p:nvSpPr>
          <p:cNvPr id="5" name="Espace réservé du pied de page 4">
            <a:extLst>
              <a:ext uri="{FF2B5EF4-FFF2-40B4-BE49-F238E27FC236}">
                <a16:creationId xmlns:a16="http://schemas.microsoft.com/office/drawing/2014/main" id="{1F8D665A-8AD5-4C28-B63B-7EBFC1997A4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EFF2ED4-9553-4236-B93E-C51733B1628E}"/>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2160126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E54E2E-F38E-4CAF-89D1-A40E952F09C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B7489EF-7414-4693-AB5D-9E63F49E94E5}"/>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838A41A-3FD2-4023-B85B-A2EF4CB19D79}"/>
              </a:ext>
            </a:extLst>
          </p:cNvPr>
          <p:cNvSpPr>
            <a:spLocks noGrp="1"/>
          </p:cNvSpPr>
          <p:nvPr>
            <p:ph type="dt" sz="half" idx="10"/>
          </p:nvPr>
        </p:nvSpPr>
        <p:spPr/>
        <p:txBody>
          <a:bodyPr/>
          <a:lstStyle/>
          <a:p>
            <a:fld id="{A39651B0-D3B8-44C9-875B-746F1499D1E8}" type="datetimeFigureOut">
              <a:rPr lang="fr-FR" smtClean="0"/>
              <a:t>15/06/2021</a:t>
            </a:fld>
            <a:endParaRPr lang="fr-FR"/>
          </a:p>
        </p:txBody>
      </p:sp>
      <p:sp>
        <p:nvSpPr>
          <p:cNvPr id="5" name="Espace réservé du pied de page 4">
            <a:extLst>
              <a:ext uri="{FF2B5EF4-FFF2-40B4-BE49-F238E27FC236}">
                <a16:creationId xmlns:a16="http://schemas.microsoft.com/office/drawing/2014/main" id="{D61D53AE-0010-4034-9646-63449F315D7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7EB53C1-4C88-40D9-AD8A-FF44722F70E5}"/>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2544097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5186585E-39C9-4360-94D9-18EC3CBE2FC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D1998488-073F-46D0-A4D4-E9D17BADD09C}"/>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34976FA-1C08-493A-9E3C-7A5CE548E3DD}"/>
              </a:ext>
            </a:extLst>
          </p:cNvPr>
          <p:cNvSpPr>
            <a:spLocks noGrp="1"/>
          </p:cNvSpPr>
          <p:nvPr>
            <p:ph type="dt" sz="half" idx="10"/>
          </p:nvPr>
        </p:nvSpPr>
        <p:spPr/>
        <p:txBody>
          <a:bodyPr/>
          <a:lstStyle/>
          <a:p>
            <a:fld id="{A39651B0-D3B8-44C9-875B-746F1499D1E8}" type="datetimeFigureOut">
              <a:rPr lang="fr-FR" smtClean="0"/>
              <a:t>15/06/2021</a:t>
            </a:fld>
            <a:endParaRPr lang="fr-FR"/>
          </a:p>
        </p:txBody>
      </p:sp>
      <p:sp>
        <p:nvSpPr>
          <p:cNvPr id="5" name="Espace réservé du pied de page 4">
            <a:extLst>
              <a:ext uri="{FF2B5EF4-FFF2-40B4-BE49-F238E27FC236}">
                <a16:creationId xmlns:a16="http://schemas.microsoft.com/office/drawing/2014/main" id="{940EE72F-E4EF-4C1B-98E5-4E79DF46887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9D9A2EE-377B-45AC-B67F-943D52D72C6C}"/>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3709263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8674ED-83C6-4326-8236-DA8C20D8EDF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114AA56-9F3A-4B88-8559-75ED12BAC73D}"/>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60BFD1E-85EC-4311-98DD-8068BC3279D0}"/>
              </a:ext>
            </a:extLst>
          </p:cNvPr>
          <p:cNvSpPr>
            <a:spLocks noGrp="1"/>
          </p:cNvSpPr>
          <p:nvPr>
            <p:ph type="dt" sz="half" idx="10"/>
          </p:nvPr>
        </p:nvSpPr>
        <p:spPr/>
        <p:txBody>
          <a:bodyPr/>
          <a:lstStyle/>
          <a:p>
            <a:fld id="{A39651B0-D3B8-44C9-875B-746F1499D1E8}" type="datetimeFigureOut">
              <a:rPr lang="fr-FR" smtClean="0"/>
              <a:t>15/06/2021</a:t>
            </a:fld>
            <a:endParaRPr lang="fr-FR"/>
          </a:p>
        </p:txBody>
      </p:sp>
      <p:sp>
        <p:nvSpPr>
          <p:cNvPr id="5" name="Espace réservé du pied de page 4">
            <a:extLst>
              <a:ext uri="{FF2B5EF4-FFF2-40B4-BE49-F238E27FC236}">
                <a16:creationId xmlns:a16="http://schemas.microsoft.com/office/drawing/2014/main" id="{B51676F1-B405-40A9-A6B4-60D56F60BAA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25C782E-5DAB-4948-BCDF-A3AB0FA451B9}"/>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814755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06713A-5F5F-4172-BFCC-48B1CB718773}"/>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0DC870FE-2D8B-4605-984D-9F6A2CC94B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0FFC5126-CA6C-46A0-98CD-34325CD904E7}"/>
              </a:ext>
            </a:extLst>
          </p:cNvPr>
          <p:cNvSpPr>
            <a:spLocks noGrp="1"/>
          </p:cNvSpPr>
          <p:nvPr>
            <p:ph type="dt" sz="half" idx="10"/>
          </p:nvPr>
        </p:nvSpPr>
        <p:spPr/>
        <p:txBody>
          <a:bodyPr/>
          <a:lstStyle/>
          <a:p>
            <a:fld id="{A39651B0-D3B8-44C9-875B-746F1499D1E8}" type="datetimeFigureOut">
              <a:rPr lang="fr-FR" smtClean="0"/>
              <a:t>15/06/2021</a:t>
            </a:fld>
            <a:endParaRPr lang="fr-FR"/>
          </a:p>
        </p:txBody>
      </p:sp>
      <p:sp>
        <p:nvSpPr>
          <p:cNvPr id="5" name="Espace réservé du pied de page 4">
            <a:extLst>
              <a:ext uri="{FF2B5EF4-FFF2-40B4-BE49-F238E27FC236}">
                <a16:creationId xmlns:a16="http://schemas.microsoft.com/office/drawing/2014/main" id="{3C258023-2A0E-41F3-BB6C-73E09283958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6F333E5-12A3-4657-9314-F2899D093DF8}"/>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2606240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DCBB21-C3E4-4981-BAD7-4CD3DE9A5D9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0C8545C-37CB-4140-BF8E-9B210F4F8B6A}"/>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5248A03-E96E-4C5B-916C-D3A998B9AF6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6C1B98FD-ADAE-43B1-B8E7-279ADBA01BA8}"/>
              </a:ext>
            </a:extLst>
          </p:cNvPr>
          <p:cNvSpPr>
            <a:spLocks noGrp="1"/>
          </p:cNvSpPr>
          <p:nvPr>
            <p:ph type="dt" sz="half" idx="10"/>
          </p:nvPr>
        </p:nvSpPr>
        <p:spPr/>
        <p:txBody>
          <a:bodyPr/>
          <a:lstStyle/>
          <a:p>
            <a:fld id="{A39651B0-D3B8-44C9-875B-746F1499D1E8}" type="datetimeFigureOut">
              <a:rPr lang="fr-FR" smtClean="0"/>
              <a:t>15/06/2021</a:t>
            </a:fld>
            <a:endParaRPr lang="fr-FR"/>
          </a:p>
        </p:txBody>
      </p:sp>
      <p:sp>
        <p:nvSpPr>
          <p:cNvPr id="6" name="Espace réservé du pied de page 5">
            <a:extLst>
              <a:ext uri="{FF2B5EF4-FFF2-40B4-BE49-F238E27FC236}">
                <a16:creationId xmlns:a16="http://schemas.microsoft.com/office/drawing/2014/main" id="{4F303262-D9F9-4D21-8EE2-44754B6B129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5348119-1E66-45E7-9F37-76AA7FAA4B1C}"/>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136520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A4EC11-FD92-49E1-94A2-DD377141EAC4}"/>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9EE90459-1B48-485A-9CAE-849404EF92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0F5B6624-8498-4BB0-9C69-13D343709D87}"/>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B44D315-257C-4C57-8B79-DE731F5EFB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A0FAA3A9-4B78-4C1F-96B3-A6479DD9EC8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32802DF-9E9E-484E-94FC-7D6429F5429B}"/>
              </a:ext>
            </a:extLst>
          </p:cNvPr>
          <p:cNvSpPr>
            <a:spLocks noGrp="1"/>
          </p:cNvSpPr>
          <p:nvPr>
            <p:ph type="dt" sz="half" idx="10"/>
          </p:nvPr>
        </p:nvSpPr>
        <p:spPr/>
        <p:txBody>
          <a:bodyPr/>
          <a:lstStyle/>
          <a:p>
            <a:fld id="{A39651B0-D3B8-44C9-875B-746F1499D1E8}" type="datetimeFigureOut">
              <a:rPr lang="fr-FR" smtClean="0"/>
              <a:t>15/06/2021</a:t>
            </a:fld>
            <a:endParaRPr lang="fr-FR"/>
          </a:p>
        </p:txBody>
      </p:sp>
      <p:sp>
        <p:nvSpPr>
          <p:cNvPr id="8" name="Espace réservé du pied de page 7">
            <a:extLst>
              <a:ext uri="{FF2B5EF4-FFF2-40B4-BE49-F238E27FC236}">
                <a16:creationId xmlns:a16="http://schemas.microsoft.com/office/drawing/2014/main" id="{82987C3F-09BF-43E4-ABBF-FDCEA5888E1E}"/>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378E145D-BE67-44D2-9835-9073FA6C3900}"/>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2377040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0BB151-083F-4567-AADA-0860C2715BC5}"/>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20724627-E6BA-45B9-80AF-CD6A0CB58232}"/>
              </a:ext>
            </a:extLst>
          </p:cNvPr>
          <p:cNvSpPr>
            <a:spLocks noGrp="1"/>
          </p:cNvSpPr>
          <p:nvPr>
            <p:ph type="dt" sz="half" idx="10"/>
          </p:nvPr>
        </p:nvSpPr>
        <p:spPr/>
        <p:txBody>
          <a:bodyPr/>
          <a:lstStyle/>
          <a:p>
            <a:fld id="{A39651B0-D3B8-44C9-875B-746F1499D1E8}" type="datetimeFigureOut">
              <a:rPr lang="fr-FR" smtClean="0"/>
              <a:t>15/06/2021</a:t>
            </a:fld>
            <a:endParaRPr lang="fr-FR"/>
          </a:p>
        </p:txBody>
      </p:sp>
      <p:sp>
        <p:nvSpPr>
          <p:cNvPr id="4" name="Espace réservé du pied de page 3">
            <a:extLst>
              <a:ext uri="{FF2B5EF4-FFF2-40B4-BE49-F238E27FC236}">
                <a16:creationId xmlns:a16="http://schemas.microsoft.com/office/drawing/2014/main" id="{DA4EA846-6116-454F-9DF9-B9B61E5E324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3E0F33C-C034-4699-8A45-BA1C47D33C2A}"/>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4269385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66C4602-35A7-4D6D-9D1F-763C6BBF7C49}"/>
              </a:ext>
            </a:extLst>
          </p:cNvPr>
          <p:cNvSpPr>
            <a:spLocks noGrp="1"/>
          </p:cNvSpPr>
          <p:nvPr>
            <p:ph type="dt" sz="half" idx="10"/>
          </p:nvPr>
        </p:nvSpPr>
        <p:spPr/>
        <p:txBody>
          <a:bodyPr/>
          <a:lstStyle/>
          <a:p>
            <a:fld id="{A39651B0-D3B8-44C9-875B-746F1499D1E8}" type="datetimeFigureOut">
              <a:rPr lang="fr-FR" smtClean="0"/>
              <a:t>15/06/2021</a:t>
            </a:fld>
            <a:endParaRPr lang="fr-FR"/>
          </a:p>
        </p:txBody>
      </p:sp>
      <p:sp>
        <p:nvSpPr>
          <p:cNvPr id="3" name="Espace réservé du pied de page 2">
            <a:extLst>
              <a:ext uri="{FF2B5EF4-FFF2-40B4-BE49-F238E27FC236}">
                <a16:creationId xmlns:a16="http://schemas.microsoft.com/office/drawing/2014/main" id="{DB824747-8B98-4D5F-A475-777647CAC6B9}"/>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8F0DEF5-FCDF-4867-9F16-0EC95768469E}"/>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153733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9C9447-2950-44CA-8A05-098DF606040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34BAFDEF-3E2A-49B4-B152-5F99C50E31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8011F1C-20FD-4F47-9986-A91DFC5222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E2B220C-6150-41B6-A756-7E9E0541C9C4}"/>
              </a:ext>
            </a:extLst>
          </p:cNvPr>
          <p:cNvSpPr>
            <a:spLocks noGrp="1"/>
          </p:cNvSpPr>
          <p:nvPr>
            <p:ph type="dt" sz="half" idx="10"/>
          </p:nvPr>
        </p:nvSpPr>
        <p:spPr/>
        <p:txBody>
          <a:bodyPr/>
          <a:lstStyle/>
          <a:p>
            <a:fld id="{A39651B0-D3B8-44C9-875B-746F1499D1E8}" type="datetimeFigureOut">
              <a:rPr lang="fr-FR" smtClean="0"/>
              <a:t>15/06/2021</a:t>
            </a:fld>
            <a:endParaRPr lang="fr-FR"/>
          </a:p>
        </p:txBody>
      </p:sp>
      <p:sp>
        <p:nvSpPr>
          <p:cNvPr id="6" name="Espace réservé du pied de page 5">
            <a:extLst>
              <a:ext uri="{FF2B5EF4-FFF2-40B4-BE49-F238E27FC236}">
                <a16:creationId xmlns:a16="http://schemas.microsoft.com/office/drawing/2014/main" id="{A3E5AF97-CB74-4921-B9B3-2C8F3199715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C17A485-7290-4618-9535-782B12A71117}"/>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100007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AED892-DC83-4C1E-826E-A13F0D82CB2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194CC9B-89BE-41E5-9118-F84A192F38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92E1982E-FA25-4E2F-BC4A-2E812A31F1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6A04190-0F07-4687-83B5-B8B68260787C}"/>
              </a:ext>
            </a:extLst>
          </p:cNvPr>
          <p:cNvSpPr>
            <a:spLocks noGrp="1"/>
          </p:cNvSpPr>
          <p:nvPr>
            <p:ph type="dt" sz="half" idx="10"/>
          </p:nvPr>
        </p:nvSpPr>
        <p:spPr/>
        <p:txBody>
          <a:bodyPr/>
          <a:lstStyle/>
          <a:p>
            <a:fld id="{A39651B0-D3B8-44C9-875B-746F1499D1E8}" type="datetimeFigureOut">
              <a:rPr lang="fr-FR" smtClean="0"/>
              <a:t>15/06/2021</a:t>
            </a:fld>
            <a:endParaRPr lang="fr-FR"/>
          </a:p>
        </p:txBody>
      </p:sp>
      <p:sp>
        <p:nvSpPr>
          <p:cNvPr id="6" name="Espace réservé du pied de page 5">
            <a:extLst>
              <a:ext uri="{FF2B5EF4-FFF2-40B4-BE49-F238E27FC236}">
                <a16:creationId xmlns:a16="http://schemas.microsoft.com/office/drawing/2014/main" id="{F14FC192-4C39-4620-81E9-736B9507E88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DDC413C-5C04-464D-B63E-902A56C7AEEA}"/>
              </a:ext>
            </a:extLst>
          </p:cNvPr>
          <p:cNvSpPr>
            <a:spLocks noGrp="1"/>
          </p:cNvSpPr>
          <p:nvPr>
            <p:ph type="sldNum" sz="quarter" idx="12"/>
          </p:nvPr>
        </p:nvSpPr>
        <p:spPr/>
        <p:txBody>
          <a:bodyPr/>
          <a:lstStyle/>
          <a:p>
            <a:fld id="{B0695996-50A4-4D20-9629-FC6271D99F6D}" type="slidenum">
              <a:rPr lang="fr-FR" smtClean="0"/>
              <a:t>‹N°›</a:t>
            </a:fld>
            <a:endParaRPr lang="fr-FR"/>
          </a:p>
        </p:txBody>
      </p:sp>
    </p:spTree>
    <p:extLst>
      <p:ext uri="{BB962C8B-B14F-4D97-AF65-F5344CB8AC3E}">
        <p14:creationId xmlns:p14="http://schemas.microsoft.com/office/powerpoint/2010/main" val="2028143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6C3D4C2-E9E3-45ED-8408-B99703CA7F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FF528AD-B9B3-46A7-9E56-F74CDAC4B0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CBF2DB3-A74B-4B21-8F63-76A5E0D40C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9651B0-D3B8-44C9-875B-746F1499D1E8}" type="datetimeFigureOut">
              <a:rPr lang="fr-FR" smtClean="0"/>
              <a:t>15/06/2021</a:t>
            </a:fld>
            <a:endParaRPr lang="fr-FR"/>
          </a:p>
        </p:txBody>
      </p:sp>
      <p:sp>
        <p:nvSpPr>
          <p:cNvPr id="5" name="Espace réservé du pied de page 4">
            <a:extLst>
              <a:ext uri="{FF2B5EF4-FFF2-40B4-BE49-F238E27FC236}">
                <a16:creationId xmlns:a16="http://schemas.microsoft.com/office/drawing/2014/main" id="{6B797815-C623-4CB0-B33C-D0F067303D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D6B8722-2D43-497A-926F-3F73202D0A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695996-50A4-4D20-9629-FC6271D99F6D}" type="slidenum">
              <a:rPr lang="fr-FR" smtClean="0"/>
              <a:t>‹N°›</a:t>
            </a:fld>
            <a:endParaRPr lang="fr-FR"/>
          </a:p>
        </p:txBody>
      </p:sp>
    </p:spTree>
    <p:extLst>
      <p:ext uri="{BB962C8B-B14F-4D97-AF65-F5344CB8AC3E}">
        <p14:creationId xmlns:p14="http://schemas.microsoft.com/office/powerpoint/2010/main" val="3630694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20">
            <a:extLst>
              <a:ext uri="{FF2B5EF4-FFF2-40B4-BE49-F238E27FC236}">
                <a16:creationId xmlns:a16="http://schemas.microsoft.com/office/drawing/2014/main" id="{D2692677-F375-4903-981C-8BAFE90F0A30}"/>
              </a:ext>
            </a:extLst>
          </p:cNvPr>
          <p:cNvPicPr>
            <a:picLocks noChangeAspect="1"/>
          </p:cNvPicPr>
          <p:nvPr/>
        </p:nvPicPr>
        <p:blipFill>
          <a:blip r:embed="rId3"/>
          <a:stretch>
            <a:fillRect/>
          </a:stretch>
        </p:blipFill>
        <p:spPr>
          <a:xfrm>
            <a:off x="0" y="0"/>
            <a:ext cx="12192000" cy="6858000"/>
          </a:xfrm>
          <a:prstGeom prst="rect">
            <a:avLst/>
          </a:prstGeom>
        </p:spPr>
      </p:pic>
      <p:sp>
        <p:nvSpPr>
          <p:cNvPr id="5" name="ZoneTexte 4">
            <a:extLst>
              <a:ext uri="{FF2B5EF4-FFF2-40B4-BE49-F238E27FC236}">
                <a16:creationId xmlns:a16="http://schemas.microsoft.com/office/drawing/2014/main" id="{280FBEAA-C335-45BA-B385-477F1898959C}"/>
              </a:ext>
            </a:extLst>
          </p:cNvPr>
          <p:cNvSpPr txBox="1"/>
          <p:nvPr/>
        </p:nvSpPr>
        <p:spPr>
          <a:xfrm>
            <a:off x="2413074" y="241643"/>
            <a:ext cx="7825948" cy="523220"/>
          </a:xfrm>
          <a:prstGeom prst="rect">
            <a:avLst/>
          </a:prstGeom>
          <a:noFill/>
        </p:spPr>
        <p:txBody>
          <a:bodyPr wrap="square" rtlCol="0">
            <a:spAutoFit/>
          </a:bodyPr>
          <a:lstStyle/>
          <a:p>
            <a:r>
              <a:rPr lang="fr-FR" sz="2800" dirty="0">
                <a:solidFill>
                  <a:schemeClr val="bg1">
                    <a:lumMod val="95000"/>
                  </a:schemeClr>
                </a:solidFill>
                <a:latin typeface="Franklin Gothic Demi Cond" panose="020B0706030402020204" pitchFamily="34" charset="0"/>
              </a:rPr>
              <a:t>Présentation du projet à destination de l’association </a:t>
            </a:r>
          </a:p>
        </p:txBody>
      </p:sp>
      <p:sp>
        <p:nvSpPr>
          <p:cNvPr id="6" name="ZoneTexte 5">
            <a:extLst>
              <a:ext uri="{FF2B5EF4-FFF2-40B4-BE49-F238E27FC236}">
                <a16:creationId xmlns:a16="http://schemas.microsoft.com/office/drawing/2014/main" id="{35C71F10-AF1E-4949-A856-E89AE84A3DBA}"/>
              </a:ext>
            </a:extLst>
          </p:cNvPr>
          <p:cNvSpPr txBox="1"/>
          <p:nvPr/>
        </p:nvSpPr>
        <p:spPr>
          <a:xfrm>
            <a:off x="3235790" y="855561"/>
            <a:ext cx="5720416"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Les Chats Libres de la Rochette</a:t>
            </a:r>
          </a:p>
        </p:txBody>
      </p:sp>
      <p:pic>
        <p:nvPicPr>
          <p:cNvPr id="8" name="Graphique 7">
            <a:extLst>
              <a:ext uri="{FF2B5EF4-FFF2-40B4-BE49-F238E27FC236}">
                <a16:creationId xmlns:a16="http://schemas.microsoft.com/office/drawing/2014/main" id="{E43CF49C-1A19-4E3D-88BF-F323B5A20C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3070" y="1571532"/>
            <a:ext cx="2645855" cy="2645855"/>
          </a:xfrm>
          <a:prstGeom prst="rect">
            <a:avLst/>
          </a:prstGeom>
        </p:spPr>
      </p:pic>
      <p:pic>
        <p:nvPicPr>
          <p:cNvPr id="12" name="Image 11">
            <a:extLst>
              <a:ext uri="{FF2B5EF4-FFF2-40B4-BE49-F238E27FC236}">
                <a16:creationId xmlns:a16="http://schemas.microsoft.com/office/drawing/2014/main" id="{06FB1910-10C4-44E3-845A-ADAA2FF343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2533" y="5014460"/>
            <a:ext cx="2239746" cy="1679809"/>
          </a:xfrm>
          <a:prstGeom prst="rect">
            <a:avLst/>
          </a:prstGeom>
          <a:ln>
            <a:noFill/>
          </a:ln>
          <a:effectLst>
            <a:outerShdw blurRad="190500" algn="tl" rotWithShape="0">
              <a:srgbClr val="000000">
                <a:alpha val="70000"/>
              </a:srgbClr>
            </a:outerShdw>
          </a:effectLst>
        </p:spPr>
      </p:pic>
      <p:pic>
        <p:nvPicPr>
          <p:cNvPr id="14" name="Image 13">
            <a:extLst>
              <a:ext uri="{FF2B5EF4-FFF2-40B4-BE49-F238E27FC236}">
                <a16:creationId xmlns:a16="http://schemas.microsoft.com/office/drawing/2014/main" id="{CA03880E-FE31-4226-BD3C-0B5CE20783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3725" y="5013321"/>
            <a:ext cx="2241264" cy="1680948"/>
          </a:xfrm>
          <a:prstGeom prst="rect">
            <a:avLst/>
          </a:prstGeom>
          <a:ln>
            <a:noFill/>
          </a:ln>
          <a:effectLst>
            <a:outerShdw blurRad="190500" algn="tl" rotWithShape="0">
              <a:srgbClr val="000000">
                <a:alpha val="70000"/>
              </a:srgbClr>
            </a:outerShdw>
          </a:effectLst>
        </p:spPr>
      </p:pic>
      <p:pic>
        <p:nvPicPr>
          <p:cNvPr id="16" name="Image 15">
            <a:extLst>
              <a:ext uri="{FF2B5EF4-FFF2-40B4-BE49-F238E27FC236}">
                <a16:creationId xmlns:a16="http://schemas.microsoft.com/office/drawing/2014/main" id="{35FCCE8C-4F0F-439F-AA0B-D7F2C03A7D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07821" y="5014460"/>
            <a:ext cx="2241264" cy="1680948"/>
          </a:xfrm>
          <a:prstGeom prst="rect">
            <a:avLst/>
          </a:prstGeom>
          <a:ln>
            <a:noFill/>
          </a:ln>
          <a:effectLst>
            <a:outerShdw blurRad="190500" algn="tl" rotWithShape="0">
              <a:srgbClr val="000000">
                <a:alpha val="70000"/>
              </a:srgbClr>
            </a:outerShdw>
          </a:effectLst>
        </p:spPr>
      </p:pic>
      <p:pic>
        <p:nvPicPr>
          <p:cNvPr id="20" name="Image 19">
            <a:extLst>
              <a:ext uri="{FF2B5EF4-FFF2-40B4-BE49-F238E27FC236}">
                <a16:creationId xmlns:a16="http://schemas.microsoft.com/office/drawing/2014/main" id="{EC8DF0EA-868E-4BAE-B3FA-AFF2F32857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38130" y="5013321"/>
            <a:ext cx="2241264" cy="16809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9489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E112964-C852-474F-9976-921424D70ACC}"/>
              </a:ext>
            </a:extLst>
          </p:cNvPr>
          <p:cNvPicPr>
            <a:picLocks noChangeAspect="1"/>
          </p:cNvPicPr>
          <p:nvPr/>
        </p:nvPicPr>
        <p:blipFill>
          <a:blip r:embed="rId3"/>
          <a:stretch>
            <a:fillRect/>
          </a:stretch>
        </p:blipFill>
        <p:spPr>
          <a:xfrm>
            <a:off x="0" y="0"/>
            <a:ext cx="12191999" cy="593384"/>
          </a:xfrm>
          <a:prstGeom prst="rect">
            <a:avLst/>
          </a:prstGeom>
        </p:spPr>
      </p:pic>
      <p:pic>
        <p:nvPicPr>
          <p:cNvPr id="7" name="Image 6">
            <a:extLst>
              <a:ext uri="{FF2B5EF4-FFF2-40B4-BE49-F238E27FC236}">
                <a16:creationId xmlns:a16="http://schemas.microsoft.com/office/drawing/2014/main" id="{F3C37A15-A750-4635-A60F-7D575783AA4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27041" y="593384"/>
            <a:ext cx="11439455" cy="6071738"/>
          </a:xfrm>
          <a:prstGeom prst="rect">
            <a:avLst/>
          </a:prstGeom>
          <a:noFill/>
          <a:ln>
            <a:noFill/>
          </a:ln>
        </p:spPr>
      </p:pic>
      <p:sp>
        <p:nvSpPr>
          <p:cNvPr id="6" name="ZoneTexte 5">
            <a:extLst>
              <a:ext uri="{FF2B5EF4-FFF2-40B4-BE49-F238E27FC236}">
                <a16:creationId xmlns:a16="http://schemas.microsoft.com/office/drawing/2014/main" id="{90811A1B-4EB7-4C5D-93E0-8817C66BD7F5}"/>
              </a:ext>
            </a:extLst>
          </p:cNvPr>
          <p:cNvSpPr txBox="1"/>
          <p:nvPr/>
        </p:nvSpPr>
        <p:spPr>
          <a:xfrm>
            <a:off x="301538" y="8756"/>
            <a:ext cx="8963379"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Spécifications techniques - MLD</a:t>
            </a:r>
          </a:p>
        </p:txBody>
      </p:sp>
    </p:spTree>
    <p:extLst>
      <p:ext uri="{BB962C8B-B14F-4D97-AF65-F5344CB8AC3E}">
        <p14:creationId xmlns:p14="http://schemas.microsoft.com/office/powerpoint/2010/main" val="285213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E112964-C852-474F-9976-921424D70ACC}"/>
              </a:ext>
            </a:extLst>
          </p:cNvPr>
          <p:cNvPicPr>
            <a:picLocks noChangeAspect="1"/>
          </p:cNvPicPr>
          <p:nvPr/>
        </p:nvPicPr>
        <p:blipFill>
          <a:blip r:embed="rId3"/>
          <a:stretch>
            <a:fillRect/>
          </a:stretch>
        </p:blipFill>
        <p:spPr>
          <a:xfrm>
            <a:off x="0" y="0"/>
            <a:ext cx="12192000" cy="669932"/>
          </a:xfrm>
          <a:prstGeom prst="rect">
            <a:avLst/>
          </a:prstGeom>
        </p:spPr>
      </p:pic>
      <p:sp>
        <p:nvSpPr>
          <p:cNvPr id="5" name="ZoneTexte 4">
            <a:extLst>
              <a:ext uri="{FF2B5EF4-FFF2-40B4-BE49-F238E27FC236}">
                <a16:creationId xmlns:a16="http://schemas.microsoft.com/office/drawing/2014/main" id="{9E040C98-B34C-49CE-B4E0-B3F3AB81E1AE}"/>
              </a:ext>
            </a:extLst>
          </p:cNvPr>
          <p:cNvSpPr txBox="1"/>
          <p:nvPr/>
        </p:nvSpPr>
        <p:spPr>
          <a:xfrm>
            <a:off x="173883" y="26159"/>
            <a:ext cx="8963379"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Spécifications techniques</a:t>
            </a:r>
          </a:p>
        </p:txBody>
      </p:sp>
      <p:sp>
        <p:nvSpPr>
          <p:cNvPr id="8" name="ZoneTexte 7">
            <a:extLst>
              <a:ext uri="{FF2B5EF4-FFF2-40B4-BE49-F238E27FC236}">
                <a16:creationId xmlns:a16="http://schemas.microsoft.com/office/drawing/2014/main" id="{93CCF29B-32E6-41F6-8AA0-5A25D2143F49}"/>
              </a:ext>
            </a:extLst>
          </p:cNvPr>
          <p:cNvSpPr txBox="1"/>
          <p:nvPr/>
        </p:nvSpPr>
        <p:spPr>
          <a:xfrm>
            <a:off x="3782259" y="1002301"/>
            <a:ext cx="4627482" cy="630942"/>
          </a:xfrm>
          <a:prstGeom prst="rect">
            <a:avLst/>
          </a:prstGeom>
          <a:noFill/>
        </p:spPr>
        <p:txBody>
          <a:bodyPr wrap="square" rtlCol="0">
            <a:spAutoFit/>
          </a:bodyPr>
          <a:lstStyle/>
          <a:p>
            <a:r>
              <a:rPr lang="fr-FR" sz="3500" u="sng" dirty="0">
                <a:solidFill>
                  <a:srgbClr val="90604C"/>
                </a:solidFill>
                <a:latin typeface="Franklin Gothic Demi Cond" panose="020B0706030402020204" pitchFamily="34" charset="0"/>
              </a:rPr>
              <a:t>Choix des technologies</a:t>
            </a:r>
          </a:p>
        </p:txBody>
      </p:sp>
      <p:sp>
        <p:nvSpPr>
          <p:cNvPr id="9" name="Rectangle 8">
            <a:extLst>
              <a:ext uri="{FF2B5EF4-FFF2-40B4-BE49-F238E27FC236}">
                <a16:creationId xmlns:a16="http://schemas.microsoft.com/office/drawing/2014/main" id="{71836610-8848-47A4-A4B2-554A42838E55}"/>
              </a:ext>
            </a:extLst>
          </p:cNvPr>
          <p:cNvSpPr/>
          <p:nvPr/>
        </p:nvSpPr>
        <p:spPr>
          <a:xfrm>
            <a:off x="965858" y="2609385"/>
            <a:ext cx="4137103" cy="23417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200" dirty="0">
                <a:solidFill>
                  <a:schemeClr val="tx1">
                    <a:lumMod val="95000"/>
                    <a:lumOff val="5000"/>
                  </a:schemeClr>
                </a:solidFill>
                <a:latin typeface="Franklin Gothic Demi Cond" panose="020B0706030402020204" pitchFamily="34" charset="0"/>
              </a:rPr>
              <a:t>FRONT-END</a:t>
            </a:r>
          </a:p>
          <a:p>
            <a:pPr algn="ctr"/>
            <a:r>
              <a:rPr lang="fr-FR" sz="2200" dirty="0">
                <a:solidFill>
                  <a:schemeClr val="tx1">
                    <a:lumMod val="95000"/>
                    <a:lumOff val="5000"/>
                  </a:schemeClr>
                </a:solidFill>
                <a:latin typeface="Franklin Gothic Demi Cond" panose="020B0706030402020204" pitchFamily="34" charset="0"/>
              </a:rPr>
              <a:t>Partie visiteur : HTML CSS JS</a:t>
            </a:r>
          </a:p>
          <a:p>
            <a:pPr algn="ctr"/>
            <a:r>
              <a:rPr lang="fr-FR" sz="2200" dirty="0">
                <a:solidFill>
                  <a:schemeClr val="tx1">
                    <a:lumMod val="95000"/>
                    <a:lumOff val="5000"/>
                  </a:schemeClr>
                </a:solidFill>
                <a:latin typeface="Franklin Gothic Demi Cond" panose="020B0706030402020204" pitchFamily="34" charset="0"/>
              </a:rPr>
              <a:t>Partie administration : Bootstrap</a:t>
            </a:r>
          </a:p>
          <a:p>
            <a:pPr algn="ctr"/>
            <a:endParaRPr lang="fr-FR" dirty="0"/>
          </a:p>
        </p:txBody>
      </p:sp>
      <p:sp>
        <p:nvSpPr>
          <p:cNvPr id="10" name="Rectangle 9">
            <a:extLst>
              <a:ext uri="{FF2B5EF4-FFF2-40B4-BE49-F238E27FC236}">
                <a16:creationId xmlns:a16="http://schemas.microsoft.com/office/drawing/2014/main" id="{007F66B6-8CE0-4E88-8C6F-ED6A080DF5B8}"/>
              </a:ext>
            </a:extLst>
          </p:cNvPr>
          <p:cNvSpPr/>
          <p:nvPr/>
        </p:nvSpPr>
        <p:spPr>
          <a:xfrm>
            <a:off x="6801191" y="2609385"/>
            <a:ext cx="4137103" cy="23417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200" dirty="0">
                <a:solidFill>
                  <a:schemeClr val="tx1">
                    <a:lumMod val="95000"/>
                    <a:lumOff val="5000"/>
                  </a:schemeClr>
                </a:solidFill>
                <a:latin typeface="Franklin Gothic Demi Cond" panose="020B0706030402020204" pitchFamily="34" charset="0"/>
              </a:rPr>
              <a:t>BACK-END</a:t>
            </a:r>
          </a:p>
          <a:p>
            <a:pPr algn="ctr"/>
            <a:r>
              <a:rPr lang="fr-FR" sz="2200" dirty="0">
                <a:solidFill>
                  <a:schemeClr val="tx1">
                    <a:lumMod val="95000"/>
                    <a:lumOff val="5000"/>
                  </a:schemeClr>
                </a:solidFill>
                <a:latin typeface="Franklin Gothic Demi Cond" panose="020B0706030402020204" pitchFamily="34" charset="0"/>
              </a:rPr>
              <a:t>PHP 7.4 </a:t>
            </a:r>
          </a:p>
          <a:p>
            <a:pPr algn="ctr"/>
            <a:r>
              <a:rPr lang="fr-FR" sz="2200" dirty="0" err="1">
                <a:solidFill>
                  <a:schemeClr val="tx1">
                    <a:lumMod val="95000"/>
                    <a:lumOff val="5000"/>
                  </a:schemeClr>
                </a:solidFill>
                <a:latin typeface="Franklin Gothic Demi Cond" panose="020B0706030402020204" pitchFamily="34" charset="0"/>
              </a:rPr>
              <a:t>Laravel</a:t>
            </a:r>
            <a:r>
              <a:rPr lang="fr-FR" sz="2200" dirty="0">
                <a:solidFill>
                  <a:schemeClr val="tx1">
                    <a:lumMod val="95000"/>
                    <a:lumOff val="5000"/>
                  </a:schemeClr>
                </a:solidFill>
                <a:latin typeface="Franklin Gothic Demi Cond" panose="020B0706030402020204" pitchFamily="34" charset="0"/>
              </a:rPr>
              <a:t> 8 </a:t>
            </a:r>
          </a:p>
          <a:p>
            <a:pPr algn="ctr"/>
            <a:endParaRPr lang="fr-FR" dirty="0"/>
          </a:p>
        </p:txBody>
      </p:sp>
    </p:spTree>
    <p:extLst>
      <p:ext uri="{BB962C8B-B14F-4D97-AF65-F5344CB8AC3E}">
        <p14:creationId xmlns:p14="http://schemas.microsoft.com/office/powerpoint/2010/main" val="3133067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E112964-C852-474F-9976-921424D70ACC}"/>
              </a:ext>
            </a:extLst>
          </p:cNvPr>
          <p:cNvPicPr>
            <a:picLocks noChangeAspect="1"/>
          </p:cNvPicPr>
          <p:nvPr/>
        </p:nvPicPr>
        <p:blipFill>
          <a:blip r:embed="rId3"/>
          <a:stretch>
            <a:fillRect/>
          </a:stretch>
        </p:blipFill>
        <p:spPr>
          <a:xfrm>
            <a:off x="0" y="0"/>
            <a:ext cx="12192000" cy="669932"/>
          </a:xfrm>
          <a:prstGeom prst="rect">
            <a:avLst/>
          </a:prstGeom>
        </p:spPr>
      </p:pic>
      <p:sp>
        <p:nvSpPr>
          <p:cNvPr id="5" name="ZoneTexte 4">
            <a:extLst>
              <a:ext uri="{FF2B5EF4-FFF2-40B4-BE49-F238E27FC236}">
                <a16:creationId xmlns:a16="http://schemas.microsoft.com/office/drawing/2014/main" id="{9E040C98-B34C-49CE-B4E0-B3F3AB81E1AE}"/>
              </a:ext>
            </a:extLst>
          </p:cNvPr>
          <p:cNvSpPr txBox="1"/>
          <p:nvPr/>
        </p:nvSpPr>
        <p:spPr>
          <a:xfrm>
            <a:off x="327376" y="58165"/>
            <a:ext cx="8963379"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Implémentation</a:t>
            </a:r>
          </a:p>
        </p:txBody>
      </p:sp>
      <p:sp>
        <p:nvSpPr>
          <p:cNvPr id="8" name="ZoneTexte 7">
            <a:extLst>
              <a:ext uri="{FF2B5EF4-FFF2-40B4-BE49-F238E27FC236}">
                <a16:creationId xmlns:a16="http://schemas.microsoft.com/office/drawing/2014/main" id="{67D13054-46DA-4199-92C3-C6DA64FEB775}"/>
              </a:ext>
            </a:extLst>
          </p:cNvPr>
          <p:cNvSpPr txBox="1"/>
          <p:nvPr/>
        </p:nvSpPr>
        <p:spPr>
          <a:xfrm>
            <a:off x="3782259" y="1002301"/>
            <a:ext cx="4627482" cy="630942"/>
          </a:xfrm>
          <a:prstGeom prst="rect">
            <a:avLst/>
          </a:prstGeom>
          <a:noFill/>
        </p:spPr>
        <p:txBody>
          <a:bodyPr wrap="square" rtlCol="0">
            <a:spAutoFit/>
          </a:bodyPr>
          <a:lstStyle/>
          <a:p>
            <a:r>
              <a:rPr lang="fr-FR" sz="3500" u="sng" dirty="0">
                <a:solidFill>
                  <a:srgbClr val="90604C"/>
                </a:solidFill>
                <a:latin typeface="Franklin Gothic Demi Cond" panose="020B0706030402020204" pitchFamily="34" charset="0"/>
              </a:rPr>
              <a:t>Framework </a:t>
            </a:r>
            <a:r>
              <a:rPr lang="fr-FR" sz="3500" u="sng" dirty="0" err="1">
                <a:solidFill>
                  <a:srgbClr val="90604C"/>
                </a:solidFill>
                <a:latin typeface="Franklin Gothic Demi Cond" panose="020B0706030402020204" pitchFamily="34" charset="0"/>
              </a:rPr>
              <a:t>Laravel</a:t>
            </a:r>
            <a:r>
              <a:rPr lang="fr-FR" sz="3500" u="sng" dirty="0">
                <a:solidFill>
                  <a:srgbClr val="90604C"/>
                </a:solidFill>
                <a:latin typeface="Franklin Gothic Demi Cond" panose="020B0706030402020204" pitchFamily="34" charset="0"/>
              </a:rPr>
              <a:t> 8</a:t>
            </a:r>
          </a:p>
        </p:txBody>
      </p:sp>
      <p:pic>
        <p:nvPicPr>
          <p:cNvPr id="9" name="Image 8">
            <a:extLst>
              <a:ext uri="{FF2B5EF4-FFF2-40B4-BE49-F238E27FC236}">
                <a16:creationId xmlns:a16="http://schemas.microsoft.com/office/drawing/2014/main" id="{2A0A54A9-BD25-4C4E-AB82-D78FD39DB815}"/>
              </a:ext>
            </a:extLst>
          </p:cNvPr>
          <p:cNvPicPr>
            <a:picLocks noChangeAspect="1"/>
          </p:cNvPicPr>
          <p:nvPr/>
        </p:nvPicPr>
        <p:blipFill>
          <a:blip r:embed="rId4"/>
          <a:stretch>
            <a:fillRect/>
          </a:stretch>
        </p:blipFill>
        <p:spPr>
          <a:xfrm>
            <a:off x="702608" y="1756302"/>
            <a:ext cx="2009719" cy="1988109"/>
          </a:xfrm>
          <a:prstGeom prst="rect">
            <a:avLst/>
          </a:prstGeom>
        </p:spPr>
      </p:pic>
      <p:pic>
        <p:nvPicPr>
          <p:cNvPr id="12" name="Image 11">
            <a:extLst>
              <a:ext uri="{FF2B5EF4-FFF2-40B4-BE49-F238E27FC236}">
                <a16:creationId xmlns:a16="http://schemas.microsoft.com/office/drawing/2014/main" id="{E665BB64-D6C7-4E86-B7EC-6240FF7978A0}"/>
              </a:ext>
            </a:extLst>
          </p:cNvPr>
          <p:cNvPicPr>
            <a:picLocks noChangeAspect="1"/>
          </p:cNvPicPr>
          <p:nvPr/>
        </p:nvPicPr>
        <p:blipFill>
          <a:blip r:embed="rId5"/>
          <a:stretch>
            <a:fillRect/>
          </a:stretch>
        </p:blipFill>
        <p:spPr>
          <a:xfrm>
            <a:off x="6417492" y="4620811"/>
            <a:ext cx="2147069" cy="1457260"/>
          </a:xfrm>
          <a:prstGeom prst="rect">
            <a:avLst/>
          </a:prstGeom>
        </p:spPr>
      </p:pic>
      <p:pic>
        <p:nvPicPr>
          <p:cNvPr id="14" name="Image 13">
            <a:extLst>
              <a:ext uri="{FF2B5EF4-FFF2-40B4-BE49-F238E27FC236}">
                <a16:creationId xmlns:a16="http://schemas.microsoft.com/office/drawing/2014/main" id="{3ADACF12-C2D8-4157-B67A-DFE25F0169CA}"/>
              </a:ext>
            </a:extLst>
          </p:cNvPr>
          <p:cNvPicPr/>
          <p:nvPr/>
        </p:nvPicPr>
        <p:blipFill rotWithShape="1">
          <a:blip r:embed="rId6">
            <a:extLst>
              <a:ext uri="{28A0092B-C50C-407E-A947-70E740481C1C}">
                <a14:useLocalDpi xmlns:a14="http://schemas.microsoft.com/office/drawing/2010/main" val="0"/>
              </a:ext>
            </a:extLst>
          </a:blip>
          <a:srcRect t="4421" r="40162"/>
          <a:stretch/>
        </p:blipFill>
        <p:spPr bwMode="auto">
          <a:xfrm>
            <a:off x="9290755" y="1756302"/>
            <a:ext cx="2147069" cy="4834223"/>
          </a:xfrm>
          <a:prstGeom prst="rect">
            <a:avLst/>
          </a:prstGeom>
          <a:noFill/>
          <a:ln>
            <a:noFill/>
          </a:ln>
          <a:extLst>
            <a:ext uri="{53640926-AAD7-44D8-BBD7-CCE9431645EC}">
              <a14:shadowObscured xmlns:a14="http://schemas.microsoft.com/office/drawing/2010/main"/>
            </a:ext>
          </a:extLst>
        </p:spPr>
      </p:pic>
      <p:pic>
        <p:nvPicPr>
          <p:cNvPr id="15" name="Image 14">
            <a:extLst>
              <a:ext uri="{FF2B5EF4-FFF2-40B4-BE49-F238E27FC236}">
                <a16:creationId xmlns:a16="http://schemas.microsoft.com/office/drawing/2014/main" id="{CE1044C6-7A47-46B7-A851-EB75544E2252}"/>
              </a:ext>
            </a:extLst>
          </p:cNvPr>
          <p:cNvPicPr>
            <a:picLocks noChangeAspect="1"/>
          </p:cNvPicPr>
          <p:nvPr/>
        </p:nvPicPr>
        <p:blipFill>
          <a:blip r:embed="rId7"/>
          <a:stretch>
            <a:fillRect/>
          </a:stretch>
        </p:blipFill>
        <p:spPr>
          <a:xfrm>
            <a:off x="6487420" y="2255549"/>
            <a:ext cx="1922321" cy="1785013"/>
          </a:xfrm>
          <a:prstGeom prst="rect">
            <a:avLst/>
          </a:prstGeom>
        </p:spPr>
      </p:pic>
      <p:pic>
        <p:nvPicPr>
          <p:cNvPr id="1028" name="Picture 4" descr="Illustration MVC - interaction model database - walker spider">
            <a:extLst>
              <a:ext uri="{FF2B5EF4-FFF2-40B4-BE49-F238E27FC236}">
                <a16:creationId xmlns:a16="http://schemas.microsoft.com/office/drawing/2014/main" id="{B75E882A-FC18-4396-BC7D-8BB11B72EC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552" y="4040562"/>
            <a:ext cx="5099926" cy="2549963"/>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a:extLst>
              <a:ext uri="{FF2B5EF4-FFF2-40B4-BE49-F238E27FC236}">
                <a16:creationId xmlns:a16="http://schemas.microsoft.com/office/drawing/2014/main" id="{95095723-6B77-4A17-804F-FB72253A60C2}"/>
              </a:ext>
            </a:extLst>
          </p:cNvPr>
          <p:cNvPicPr>
            <a:picLocks noChangeAspect="1"/>
          </p:cNvPicPr>
          <p:nvPr/>
        </p:nvPicPr>
        <p:blipFill>
          <a:blip r:embed="rId9"/>
          <a:stretch>
            <a:fillRect/>
          </a:stretch>
        </p:blipFill>
        <p:spPr>
          <a:xfrm>
            <a:off x="7534646" y="779929"/>
            <a:ext cx="1029915" cy="1105644"/>
          </a:xfrm>
          <a:prstGeom prst="rect">
            <a:avLst/>
          </a:prstGeom>
        </p:spPr>
      </p:pic>
    </p:spTree>
    <p:extLst>
      <p:ext uri="{BB962C8B-B14F-4D97-AF65-F5344CB8AC3E}">
        <p14:creationId xmlns:p14="http://schemas.microsoft.com/office/powerpoint/2010/main" val="99496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7318E5A8-E3D9-4263-89D1-CF903D82AA75}"/>
              </a:ext>
            </a:extLst>
          </p:cNvPr>
          <p:cNvPicPr/>
          <p:nvPr/>
        </p:nvPicPr>
        <p:blipFill rotWithShape="1">
          <a:blip r:embed="rId2">
            <a:extLst>
              <a:ext uri="{28A0092B-C50C-407E-A947-70E740481C1C}">
                <a14:useLocalDpi xmlns:a14="http://schemas.microsoft.com/office/drawing/2010/main" val="0"/>
              </a:ext>
            </a:extLst>
          </a:blip>
          <a:srcRect b="23522"/>
          <a:stretch/>
        </p:blipFill>
        <p:spPr bwMode="auto">
          <a:xfrm>
            <a:off x="1119505" y="2465387"/>
            <a:ext cx="9751695" cy="1169987"/>
          </a:xfrm>
          <a:prstGeom prst="rect">
            <a:avLst/>
          </a:prstGeom>
          <a:noFill/>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A3A6FA46-6492-412F-B1E7-5AA796751680}"/>
              </a:ext>
            </a:extLst>
          </p:cNvPr>
          <p:cNvSpPr/>
          <p:nvPr/>
        </p:nvSpPr>
        <p:spPr>
          <a:xfrm>
            <a:off x="1873755" y="2788402"/>
            <a:ext cx="470218" cy="28575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2800"/>
          </a:p>
        </p:txBody>
      </p:sp>
      <p:sp>
        <p:nvSpPr>
          <p:cNvPr id="8" name="Rectangle 7">
            <a:extLst>
              <a:ext uri="{FF2B5EF4-FFF2-40B4-BE49-F238E27FC236}">
                <a16:creationId xmlns:a16="http://schemas.microsoft.com/office/drawing/2014/main" id="{7D522BDE-8B71-4067-AED2-26E8661B2E0D}"/>
              </a:ext>
            </a:extLst>
          </p:cNvPr>
          <p:cNvSpPr/>
          <p:nvPr/>
        </p:nvSpPr>
        <p:spPr>
          <a:xfrm>
            <a:off x="2413505" y="2788402"/>
            <a:ext cx="1050608" cy="28575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2800"/>
          </a:p>
        </p:txBody>
      </p:sp>
      <p:sp>
        <p:nvSpPr>
          <p:cNvPr id="9" name="Rectangle 8">
            <a:extLst>
              <a:ext uri="{FF2B5EF4-FFF2-40B4-BE49-F238E27FC236}">
                <a16:creationId xmlns:a16="http://schemas.microsoft.com/office/drawing/2014/main" id="{0070D0F8-622E-4F80-97AD-901787951400}"/>
              </a:ext>
            </a:extLst>
          </p:cNvPr>
          <p:cNvSpPr/>
          <p:nvPr/>
        </p:nvSpPr>
        <p:spPr>
          <a:xfrm>
            <a:off x="3670805" y="2794753"/>
            <a:ext cx="3298508" cy="28575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2800"/>
          </a:p>
        </p:txBody>
      </p:sp>
      <p:sp>
        <p:nvSpPr>
          <p:cNvPr id="10" name="Rectangle 9">
            <a:extLst>
              <a:ext uri="{FF2B5EF4-FFF2-40B4-BE49-F238E27FC236}">
                <a16:creationId xmlns:a16="http://schemas.microsoft.com/office/drawing/2014/main" id="{2944185A-7A6F-4581-B0D6-D1544A39C9F4}"/>
              </a:ext>
            </a:extLst>
          </p:cNvPr>
          <p:cNvSpPr/>
          <p:nvPr/>
        </p:nvSpPr>
        <p:spPr>
          <a:xfrm>
            <a:off x="7061387" y="2788402"/>
            <a:ext cx="2079626" cy="28575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2800"/>
          </a:p>
        </p:txBody>
      </p:sp>
      <p:sp>
        <p:nvSpPr>
          <p:cNvPr id="11" name="Rectangle 10">
            <a:extLst>
              <a:ext uri="{FF2B5EF4-FFF2-40B4-BE49-F238E27FC236}">
                <a16:creationId xmlns:a16="http://schemas.microsoft.com/office/drawing/2014/main" id="{A447B854-614E-4A9B-B793-8C671BC2AB0B}"/>
              </a:ext>
            </a:extLst>
          </p:cNvPr>
          <p:cNvSpPr/>
          <p:nvPr/>
        </p:nvSpPr>
        <p:spPr>
          <a:xfrm>
            <a:off x="9141013" y="2794754"/>
            <a:ext cx="1574800" cy="28575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2800"/>
          </a:p>
        </p:txBody>
      </p:sp>
      <p:cxnSp>
        <p:nvCxnSpPr>
          <p:cNvPr id="13" name="Connecteur droit 12">
            <a:extLst>
              <a:ext uri="{FF2B5EF4-FFF2-40B4-BE49-F238E27FC236}">
                <a16:creationId xmlns:a16="http://schemas.microsoft.com/office/drawing/2014/main" id="{B6A6270C-0FDE-4216-B699-AD1221A6A5EB}"/>
              </a:ext>
            </a:extLst>
          </p:cNvPr>
          <p:cNvCxnSpPr/>
          <p:nvPr/>
        </p:nvCxnSpPr>
        <p:spPr>
          <a:xfrm flipH="1">
            <a:off x="1267013" y="3074152"/>
            <a:ext cx="711200" cy="1841499"/>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4" name="ZoneTexte 13">
            <a:extLst>
              <a:ext uri="{FF2B5EF4-FFF2-40B4-BE49-F238E27FC236}">
                <a16:creationId xmlns:a16="http://schemas.microsoft.com/office/drawing/2014/main" id="{FEDA943E-A519-4B82-A6C5-81D698E47CAB}"/>
              </a:ext>
            </a:extLst>
          </p:cNvPr>
          <p:cNvSpPr txBox="1"/>
          <p:nvPr/>
        </p:nvSpPr>
        <p:spPr>
          <a:xfrm>
            <a:off x="607978" y="4989823"/>
            <a:ext cx="1336324" cy="369332"/>
          </a:xfrm>
          <a:prstGeom prst="rect">
            <a:avLst/>
          </a:prstGeom>
          <a:noFill/>
        </p:spPr>
        <p:txBody>
          <a:bodyPr wrap="square" rtlCol="0">
            <a:spAutoFit/>
          </a:bodyPr>
          <a:lstStyle/>
          <a:p>
            <a:r>
              <a:rPr lang="fr-FR" dirty="0"/>
              <a:t>Méthode</a:t>
            </a:r>
          </a:p>
        </p:txBody>
      </p:sp>
      <p:cxnSp>
        <p:nvCxnSpPr>
          <p:cNvPr id="15" name="Connecteur droit 14">
            <a:extLst>
              <a:ext uri="{FF2B5EF4-FFF2-40B4-BE49-F238E27FC236}">
                <a16:creationId xmlns:a16="http://schemas.microsoft.com/office/drawing/2014/main" id="{0FE7443B-BD27-4904-9A1A-E62A645BA12D}"/>
              </a:ext>
            </a:extLst>
          </p:cNvPr>
          <p:cNvCxnSpPr>
            <a:cxnSpLocks/>
          </p:cNvCxnSpPr>
          <p:nvPr/>
        </p:nvCxnSpPr>
        <p:spPr>
          <a:xfrm flipH="1">
            <a:off x="2876896" y="3074151"/>
            <a:ext cx="109696" cy="184150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7" name="ZoneTexte 16">
            <a:extLst>
              <a:ext uri="{FF2B5EF4-FFF2-40B4-BE49-F238E27FC236}">
                <a16:creationId xmlns:a16="http://schemas.microsoft.com/office/drawing/2014/main" id="{ECCFBA7D-E20E-4B5C-9639-649A23A0D21D}"/>
              </a:ext>
            </a:extLst>
          </p:cNvPr>
          <p:cNvSpPr txBox="1"/>
          <p:nvPr/>
        </p:nvSpPr>
        <p:spPr>
          <a:xfrm>
            <a:off x="2635784" y="4989823"/>
            <a:ext cx="878983" cy="369332"/>
          </a:xfrm>
          <a:prstGeom prst="rect">
            <a:avLst/>
          </a:prstGeom>
          <a:noFill/>
        </p:spPr>
        <p:txBody>
          <a:bodyPr wrap="square" rtlCol="0">
            <a:spAutoFit/>
          </a:bodyPr>
          <a:lstStyle/>
          <a:p>
            <a:r>
              <a:rPr lang="fr-FR" dirty="0"/>
              <a:t>URL</a:t>
            </a:r>
          </a:p>
        </p:txBody>
      </p:sp>
      <p:cxnSp>
        <p:nvCxnSpPr>
          <p:cNvPr id="18" name="Connecteur droit 17">
            <a:extLst>
              <a:ext uri="{FF2B5EF4-FFF2-40B4-BE49-F238E27FC236}">
                <a16:creationId xmlns:a16="http://schemas.microsoft.com/office/drawing/2014/main" id="{3B065CEF-2D81-4F08-A59C-40C26D9D0EAC}"/>
              </a:ext>
            </a:extLst>
          </p:cNvPr>
          <p:cNvCxnSpPr>
            <a:cxnSpLocks/>
          </p:cNvCxnSpPr>
          <p:nvPr/>
        </p:nvCxnSpPr>
        <p:spPr>
          <a:xfrm flipH="1">
            <a:off x="4863866" y="3080503"/>
            <a:ext cx="109696" cy="184150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9" name="ZoneTexte 18">
            <a:extLst>
              <a:ext uri="{FF2B5EF4-FFF2-40B4-BE49-F238E27FC236}">
                <a16:creationId xmlns:a16="http://schemas.microsoft.com/office/drawing/2014/main" id="{F0FFA170-E159-4F6E-8AE8-457BF3231860}"/>
              </a:ext>
            </a:extLst>
          </p:cNvPr>
          <p:cNvSpPr txBox="1"/>
          <p:nvPr/>
        </p:nvSpPr>
        <p:spPr>
          <a:xfrm>
            <a:off x="4386333" y="4996175"/>
            <a:ext cx="2297927" cy="646331"/>
          </a:xfrm>
          <a:prstGeom prst="rect">
            <a:avLst/>
          </a:prstGeom>
          <a:noFill/>
        </p:spPr>
        <p:txBody>
          <a:bodyPr wrap="square" rtlCol="0">
            <a:spAutoFit/>
          </a:bodyPr>
          <a:lstStyle/>
          <a:p>
            <a:r>
              <a:rPr lang="fr-FR" dirty="0"/>
              <a:t>Fonction créée dans le contrôleur </a:t>
            </a:r>
          </a:p>
        </p:txBody>
      </p:sp>
      <p:cxnSp>
        <p:nvCxnSpPr>
          <p:cNvPr id="20" name="Connecteur droit 19">
            <a:extLst>
              <a:ext uri="{FF2B5EF4-FFF2-40B4-BE49-F238E27FC236}">
                <a16:creationId xmlns:a16="http://schemas.microsoft.com/office/drawing/2014/main" id="{9F20DF33-4576-43D3-A8CB-21A7555F58C9}"/>
              </a:ext>
            </a:extLst>
          </p:cNvPr>
          <p:cNvCxnSpPr>
            <a:cxnSpLocks/>
          </p:cNvCxnSpPr>
          <p:nvPr/>
        </p:nvCxnSpPr>
        <p:spPr>
          <a:xfrm flipH="1">
            <a:off x="8101200" y="3055099"/>
            <a:ext cx="109696" cy="184150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1" name="ZoneTexte 20">
            <a:extLst>
              <a:ext uri="{FF2B5EF4-FFF2-40B4-BE49-F238E27FC236}">
                <a16:creationId xmlns:a16="http://schemas.microsoft.com/office/drawing/2014/main" id="{BAF4092B-DA7F-4609-9DE0-75E4E9A8CDDD}"/>
              </a:ext>
            </a:extLst>
          </p:cNvPr>
          <p:cNvSpPr txBox="1"/>
          <p:nvPr/>
        </p:nvSpPr>
        <p:spPr>
          <a:xfrm>
            <a:off x="6954942" y="4970771"/>
            <a:ext cx="2297927" cy="646331"/>
          </a:xfrm>
          <a:prstGeom prst="rect">
            <a:avLst/>
          </a:prstGeom>
          <a:noFill/>
        </p:spPr>
        <p:txBody>
          <a:bodyPr wrap="square" rtlCol="0">
            <a:spAutoFit/>
          </a:bodyPr>
          <a:lstStyle/>
          <a:p>
            <a:r>
              <a:rPr lang="fr-FR" dirty="0"/>
              <a:t>Vérification complémentaire</a:t>
            </a:r>
          </a:p>
        </p:txBody>
      </p:sp>
      <p:cxnSp>
        <p:nvCxnSpPr>
          <p:cNvPr id="22" name="Connecteur droit 21">
            <a:extLst>
              <a:ext uri="{FF2B5EF4-FFF2-40B4-BE49-F238E27FC236}">
                <a16:creationId xmlns:a16="http://schemas.microsoft.com/office/drawing/2014/main" id="{681C82CA-2971-40B2-9D33-1B395EDD8518}"/>
              </a:ext>
            </a:extLst>
          </p:cNvPr>
          <p:cNvCxnSpPr>
            <a:cxnSpLocks/>
          </p:cNvCxnSpPr>
          <p:nvPr/>
        </p:nvCxnSpPr>
        <p:spPr>
          <a:xfrm flipH="1">
            <a:off x="10204513" y="3080503"/>
            <a:ext cx="109696" cy="184150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3" name="ZoneTexte 22">
            <a:extLst>
              <a:ext uri="{FF2B5EF4-FFF2-40B4-BE49-F238E27FC236}">
                <a16:creationId xmlns:a16="http://schemas.microsoft.com/office/drawing/2014/main" id="{2CE1921C-DFE0-4881-B8FA-8D6891DFF34A}"/>
              </a:ext>
            </a:extLst>
          </p:cNvPr>
          <p:cNvSpPr txBox="1"/>
          <p:nvPr/>
        </p:nvSpPr>
        <p:spPr>
          <a:xfrm>
            <a:off x="9523551" y="4970771"/>
            <a:ext cx="2297927" cy="369332"/>
          </a:xfrm>
          <a:prstGeom prst="rect">
            <a:avLst/>
          </a:prstGeom>
          <a:noFill/>
        </p:spPr>
        <p:txBody>
          <a:bodyPr wrap="square" rtlCol="0">
            <a:spAutoFit/>
          </a:bodyPr>
          <a:lstStyle/>
          <a:p>
            <a:r>
              <a:rPr lang="fr-FR" dirty="0"/>
              <a:t>Nom de la route</a:t>
            </a:r>
          </a:p>
        </p:txBody>
      </p:sp>
      <p:pic>
        <p:nvPicPr>
          <p:cNvPr id="24" name="Image 23">
            <a:extLst>
              <a:ext uri="{FF2B5EF4-FFF2-40B4-BE49-F238E27FC236}">
                <a16:creationId xmlns:a16="http://schemas.microsoft.com/office/drawing/2014/main" id="{3E57B71E-F203-4660-8960-103C60BC9F67}"/>
              </a:ext>
            </a:extLst>
          </p:cNvPr>
          <p:cNvPicPr>
            <a:picLocks noChangeAspect="1"/>
          </p:cNvPicPr>
          <p:nvPr/>
        </p:nvPicPr>
        <p:blipFill>
          <a:blip r:embed="rId3"/>
          <a:stretch>
            <a:fillRect/>
          </a:stretch>
        </p:blipFill>
        <p:spPr>
          <a:xfrm>
            <a:off x="0" y="0"/>
            <a:ext cx="12192000" cy="806824"/>
          </a:xfrm>
          <a:prstGeom prst="rect">
            <a:avLst/>
          </a:prstGeom>
        </p:spPr>
      </p:pic>
      <p:sp>
        <p:nvSpPr>
          <p:cNvPr id="25" name="ZoneTexte 24">
            <a:extLst>
              <a:ext uri="{FF2B5EF4-FFF2-40B4-BE49-F238E27FC236}">
                <a16:creationId xmlns:a16="http://schemas.microsoft.com/office/drawing/2014/main" id="{EF77F5C8-2D92-43F9-91C5-A9F917604B51}"/>
              </a:ext>
            </a:extLst>
          </p:cNvPr>
          <p:cNvSpPr txBox="1"/>
          <p:nvPr/>
        </p:nvSpPr>
        <p:spPr>
          <a:xfrm>
            <a:off x="327376" y="58165"/>
            <a:ext cx="10125471"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Implémentation –  Cas d’utilisation : S’authentifier</a:t>
            </a:r>
          </a:p>
        </p:txBody>
      </p:sp>
      <p:sp>
        <p:nvSpPr>
          <p:cNvPr id="26" name="ZoneTexte 25">
            <a:extLst>
              <a:ext uri="{FF2B5EF4-FFF2-40B4-BE49-F238E27FC236}">
                <a16:creationId xmlns:a16="http://schemas.microsoft.com/office/drawing/2014/main" id="{85E18DA5-7BCD-40F6-AB70-EBA73B6490B2}"/>
              </a:ext>
            </a:extLst>
          </p:cNvPr>
          <p:cNvSpPr txBox="1"/>
          <p:nvPr/>
        </p:nvSpPr>
        <p:spPr>
          <a:xfrm>
            <a:off x="716330" y="1038160"/>
            <a:ext cx="2493036"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Routeur : </a:t>
            </a:r>
            <a:r>
              <a:rPr lang="fr-FR" sz="2500" u="sng" dirty="0" err="1">
                <a:solidFill>
                  <a:srgbClr val="90604C"/>
                </a:solidFill>
                <a:latin typeface="Franklin Gothic Demi Cond" panose="020B0706030402020204" pitchFamily="34" charset="0"/>
              </a:rPr>
              <a:t>web.php</a:t>
            </a:r>
            <a:endParaRPr lang="fr-FR" sz="2500" u="sng" dirty="0">
              <a:solidFill>
                <a:srgbClr val="90604C"/>
              </a:solidFill>
              <a:latin typeface="Franklin Gothic Demi Cond" panose="020B0706030402020204" pitchFamily="34" charset="0"/>
            </a:endParaRPr>
          </a:p>
        </p:txBody>
      </p:sp>
    </p:spTree>
    <p:extLst>
      <p:ext uri="{BB962C8B-B14F-4D97-AF65-F5344CB8AC3E}">
        <p14:creationId xmlns:p14="http://schemas.microsoft.com/office/powerpoint/2010/main" val="155994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4" grpId="0"/>
      <p:bldP spid="17" grpId="0"/>
      <p:bldP spid="19"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Image 48">
            <a:extLst>
              <a:ext uri="{FF2B5EF4-FFF2-40B4-BE49-F238E27FC236}">
                <a16:creationId xmlns:a16="http://schemas.microsoft.com/office/drawing/2014/main" id="{6C8F8F7B-DFFF-4EB8-BCB8-B8CFE23D8763}"/>
              </a:ext>
            </a:extLst>
          </p:cNvPr>
          <p:cNvPicPr>
            <a:picLocks noChangeAspect="1"/>
          </p:cNvPicPr>
          <p:nvPr/>
        </p:nvPicPr>
        <p:blipFill rotWithShape="1">
          <a:blip r:embed="rId2"/>
          <a:srcRect b="28423"/>
          <a:stretch/>
        </p:blipFill>
        <p:spPr>
          <a:xfrm>
            <a:off x="455496" y="2903972"/>
            <a:ext cx="3820913" cy="3399403"/>
          </a:xfrm>
          <a:prstGeom prst="rect">
            <a:avLst/>
          </a:prstGeom>
          <a:ln>
            <a:noFill/>
          </a:ln>
          <a:effectLst>
            <a:outerShdw blurRad="292100" dist="139700" dir="2700000" algn="tl" rotWithShape="0">
              <a:srgbClr val="333333">
                <a:alpha val="65000"/>
              </a:srgbClr>
            </a:outerShdw>
          </a:effectLst>
        </p:spPr>
      </p:pic>
      <p:pic>
        <p:nvPicPr>
          <p:cNvPr id="30" name="Image 29">
            <a:extLst>
              <a:ext uri="{FF2B5EF4-FFF2-40B4-BE49-F238E27FC236}">
                <a16:creationId xmlns:a16="http://schemas.microsoft.com/office/drawing/2014/main" id="{5A8077FB-B2EC-45BD-A5AF-6399F58BF9BE}"/>
              </a:ext>
            </a:extLst>
          </p:cNvPr>
          <p:cNvPicPr>
            <a:picLocks noChangeAspect="1"/>
          </p:cNvPicPr>
          <p:nvPr/>
        </p:nvPicPr>
        <p:blipFill>
          <a:blip r:embed="rId3"/>
          <a:stretch>
            <a:fillRect/>
          </a:stretch>
        </p:blipFill>
        <p:spPr>
          <a:xfrm>
            <a:off x="4429831" y="863425"/>
            <a:ext cx="7622000" cy="5131150"/>
          </a:xfrm>
          <a:prstGeom prst="rect">
            <a:avLst/>
          </a:prstGeom>
          <a:ln>
            <a:noFill/>
          </a:ln>
          <a:effectLst>
            <a:outerShdw blurRad="292100" dist="139700" dir="2700000" algn="tl" rotWithShape="0">
              <a:srgbClr val="333333">
                <a:alpha val="65000"/>
              </a:srgbClr>
            </a:outerShdw>
          </a:effectLst>
        </p:spPr>
      </p:pic>
      <p:pic>
        <p:nvPicPr>
          <p:cNvPr id="4" name="Image 3">
            <a:extLst>
              <a:ext uri="{FF2B5EF4-FFF2-40B4-BE49-F238E27FC236}">
                <a16:creationId xmlns:a16="http://schemas.microsoft.com/office/drawing/2014/main" id="{ABB5C7E7-345F-4543-82C1-B61D759EFDC2}"/>
              </a:ext>
            </a:extLst>
          </p:cNvPr>
          <p:cNvPicPr>
            <a:picLocks noChangeAspect="1"/>
          </p:cNvPicPr>
          <p:nvPr/>
        </p:nvPicPr>
        <p:blipFill>
          <a:blip r:embed="rId4"/>
          <a:stretch>
            <a:fillRect/>
          </a:stretch>
        </p:blipFill>
        <p:spPr>
          <a:xfrm>
            <a:off x="0" y="0"/>
            <a:ext cx="12192000" cy="669932"/>
          </a:xfrm>
          <a:prstGeom prst="rect">
            <a:avLst/>
          </a:prstGeom>
        </p:spPr>
      </p:pic>
      <p:sp>
        <p:nvSpPr>
          <p:cNvPr id="5" name="ZoneTexte 4">
            <a:extLst>
              <a:ext uri="{FF2B5EF4-FFF2-40B4-BE49-F238E27FC236}">
                <a16:creationId xmlns:a16="http://schemas.microsoft.com/office/drawing/2014/main" id="{2D8FED61-DFAB-40DF-89AC-38CCF8DCD9B8}"/>
              </a:ext>
            </a:extLst>
          </p:cNvPr>
          <p:cNvSpPr txBox="1"/>
          <p:nvPr/>
        </p:nvSpPr>
        <p:spPr>
          <a:xfrm>
            <a:off x="327376" y="58165"/>
            <a:ext cx="8963379"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Implémentation – S’authentifier</a:t>
            </a:r>
          </a:p>
        </p:txBody>
      </p:sp>
      <p:sp>
        <p:nvSpPr>
          <p:cNvPr id="9" name="Rectangle 8">
            <a:extLst>
              <a:ext uri="{FF2B5EF4-FFF2-40B4-BE49-F238E27FC236}">
                <a16:creationId xmlns:a16="http://schemas.microsoft.com/office/drawing/2014/main" id="{4F234281-0B06-4DF2-A79D-5ABF993FACEE}"/>
              </a:ext>
            </a:extLst>
          </p:cNvPr>
          <p:cNvSpPr/>
          <p:nvPr/>
        </p:nvSpPr>
        <p:spPr>
          <a:xfrm>
            <a:off x="1022350" y="4469112"/>
            <a:ext cx="596900" cy="13617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C38A8FE8-9810-464B-AA58-F79B5A528453}"/>
              </a:ext>
            </a:extLst>
          </p:cNvPr>
          <p:cNvSpPr/>
          <p:nvPr/>
        </p:nvSpPr>
        <p:spPr>
          <a:xfrm>
            <a:off x="951088" y="4612323"/>
            <a:ext cx="828324" cy="142995"/>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AE2B1C18-4703-4019-A72A-3CB3FD670C9A}"/>
              </a:ext>
            </a:extLst>
          </p:cNvPr>
          <p:cNvSpPr/>
          <p:nvPr/>
        </p:nvSpPr>
        <p:spPr>
          <a:xfrm>
            <a:off x="6616700" y="2387203"/>
            <a:ext cx="596900" cy="17859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A231BD38-A120-4285-A032-D5158B5B9949}"/>
              </a:ext>
            </a:extLst>
          </p:cNvPr>
          <p:cNvSpPr/>
          <p:nvPr/>
        </p:nvSpPr>
        <p:spPr>
          <a:xfrm>
            <a:off x="8122679" y="2789931"/>
            <a:ext cx="1168076" cy="22808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avec flèche 12">
            <a:extLst>
              <a:ext uri="{FF2B5EF4-FFF2-40B4-BE49-F238E27FC236}">
                <a16:creationId xmlns:a16="http://schemas.microsoft.com/office/drawing/2014/main" id="{A0665633-D15A-4497-98A8-8083CAAF70AB}"/>
              </a:ext>
            </a:extLst>
          </p:cNvPr>
          <p:cNvCxnSpPr>
            <a:cxnSpLocks/>
            <a:stCxn id="9" idx="3"/>
            <a:endCxn id="10" idx="1"/>
          </p:cNvCxnSpPr>
          <p:nvPr/>
        </p:nvCxnSpPr>
        <p:spPr>
          <a:xfrm flipV="1">
            <a:off x="1619250" y="2476499"/>
            <a:ext cx="4997450" cy="20607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Connecteur droit avec flèche 15">
            <a:extLst>
              <a:ext uri="{FF2B5EF4-FFF2-40B4-BE49-F238E27FC236}">
                <a16:creationId xmlns:a16="http://schemas.microsoft.com/office/drawing/2014/main" id="{1E2CE93B-2967-4C41-BE7C-B9EF6303B269}"/>
              </a:ext>
            </a:extLst>
          </p:cNvPr>
          <p:cNvCxnSpPr>
            <a:cxnSpLocks/>
          </p:cNvCxnSpPr>
          <p:nvPr/>
        </p:nvCxnSpPr>
        <p:spPr>
          <a:xfrm flipV="1">
            <a:off x="1779412" y="2930349"/>
            <a:ext cx="6343267" cy="173838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8" name="Rectangle 37">
            <a:extLst>
              <a:ext uri="{FF2B5EF4-FFF2-40B4-BE49-F238E27FC236}">
                <a16:creationId xmlns:a16="http://schemas.microsoft.com/office/drawing/2014/main" id="{788A5D4A-93CB-4BA7-8B9E-72ACE1B9FFE2}"/>
              </a:ext>
            </a:extLst>
          </p:cNvPr>
          <p:cNvSpPr/>
          <p:nvPr/>
        </p:nvSpPr>
        <p:spPr>
          <a:xfrm>
            <a:off x="6923543" y="3222010"/>
            <a:ext cx="1619250" cy="22808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7F259A51-370F-4893-9E43-F18984B3C81B}"/>
              </a:ext>
            </a:extLst>
          </p:cNvPr>
          <p:cNvSpPr/>
          <p:nvPr/>
        </p:nvSpPr>
        <p:spPr>
          <a:xfrm>
            <a:off x="6915150" y="3684309"/>
            <a:ext cx="1207529" cy="22808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a:extLst>
              <a:ext uri="{FF2B5EF4-FFF2-40B4-BE49-F238E27FC236}">
                <a16:creationId xmlns:a16="http://schemas.microsoft.com/office/drawing/2014/main" id="{37E45505-4B52-451E-A670-06ACABFA7893}"/>
              </a:ext>
            </a:extLst>
          </p:cNvPr>
          <p:cNvSpPr/>
          <p:nvPr/>
        </p:nvSpPr>
        <p:spPr>
          <a:xfrm>
            <a:off x="6319778" y="4277606"/>
            <a:ext cx="1207529" cy="22808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a:extLst>
              <a:ext uri="{FF2B5EF4-FFF2-40B4-BE49-F238E27FC236}">
                <a16:creationId xmlns:a16="http://schemas.microsoft.com/office/drawing/2014/main" id="{C53151CF-2418-4424-96AF-FBC9C5A6A54A}"/>
              </a:ext>
            </a:extLst>
          </p:cNvPr>
          <p:cNvSpPr/>
          <p:nvPr/>
        </p:nvSpPr>
        <p:spPr>
          <a:xfrm>
            <a:off x="5707621" y="1321081"/>
            <a:ext cx="1819686" cy="30661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Image 42">
            <a:extLst>
              <a:ext uri="{FF2B5EF4-FFF2-40B4-BE49-F238E27FC236}">
                <a16:creationId xmlns:a16="http://schemas.microsoft.com/office/drawing/2014/main" id="{6905A59A-45B0-42FA-AD98-BF074F15C92F}"/>
              </a:ext>
            </a:extLst>
          </p:cNvPr>
          <p:cNvPicPr>
            <a:picLocks noChangeAspect="1"/>
          </p:cNvPicPr>
          <p:nvPr/>
        </p:nvPicPr>
        <p:blipFill>
          <a:blip r:embed="rId5"/>
          <a:stretch>
            <a:fillRect/>
          </a:stretch>
        </p:blipFill>
        <p:spPr>
          <a:xfrm>
            <a:off x="455496" y="1130915"/>
            <a:ext cx="3469924" cy="1489987"/>
          </a:xfrm>
          <a:prstGeom prst="rect">
            <a:avLst/>
          </a:prstGeom>
          <a:ln>
            <a:noFill/>
          </a:ln>
          <a:effectLst>
            <a:outerShdw blurRad="292100" dist="139700" dir="2700000" algn="tl" rotWithShape="0">
              <a:srgbClr val="333333">
                <a:alpha val="65000"/>
              </a:srgbClr>
            </a:outerShdw>
          </a:effectLst>
        </p:spPr>
      </p:pic>
      <p:sp>
        <p:nvSpPr>
          <p:cNvPr id="52" name="Rectangle 51">
            <a:extLst>
              <a:ext uri="{FF2B5EF4-FFF2-40B4-BE49-F238E27FC236}">
                <a16:creationId xmlns:a16="http://schemas.microsoft.com/office/drawing/2014/main" id="{032750C9-7CDC-4004-83F4-DF940BD5D3A3}"/>
              </a:ext>
            </a:extLst>
          </p:cNvPr>
          <p:cNvSpPr/>
          <p:nvPr/>
        </p:nvSpPr>
        <p:spPr>
          <a:xfrm>
            <a:off x="608188" y="1731769"/>
            <a:ext cx="2782712" cy="88913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53" name="Connecteur droit avec flèche 52">
            <a:extLst>
              <a:ext uri="{FF2B5EF4-FFF2-40B4-BE49-F238E27FC236}">
                <a16:creationId xmlns:a16="http://schemas.microsoft.com/office/drawing/2014/main" id="{06C3D1B7-E538-4C66-B217-C0C1872CB22D}"/>
              </a:ext>
            </a:extLst>
          </p:cNvPr>
          <p:cNvCxnSpPr>
            <a:cxnSpLocks/>
          </p:cNvCxnSpPr>
          <p:nvPr/>
        </p:nvCxnSpPr>
        <p:spPr>
          <a:xfrm flipV="1">
            <a:off x="3390900" y="2071367"/>
            <a:ext cx="3048000" cy="1829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6" name="Rectangle 55">
            <a:extLst>
              <a:ext uri="{FF2B5EF4-FFF2-40B4-BE49-F238E27FC236}">
                <a16:creationId xmlns:a16="http://schemas.microsoft.com/office/drawing/2014/main" id="{389048D4-74E7-48D3-B450-19958FA3F61E}"/>
              </a:ext>
            </a:extLst>
          </p:cNvPr>
          <p:cNvSpPr/>
          <p:nvPr/>
        </p:nvSpPr>
        <p:spPr>
          <a:xfrm>
            <a:off x="6437550" y="1882476"/>
            <a:ext cx="1588849" cy="19907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ZoneTexte 56">
            <a:extLst>
              <a:ext uri="{FF2B5EF4-FFF2-40B4-BE49-F238E27FC236}">
                <a16:creationId xmlns:a16="http://schemas.microsoft.com/office/drawing/2014/main" id="{5010D9B7-EBA4-42C4-854C-EDA94B5B1F0E}"/>
              </a:ext>
            </a:extLst>
          </p:cNvPr>
          <p:cNvSpPr txBox="1"/>
          <p:nvPr/>
        </p:nvSpPr>
        <p:spPr>
          <a:xfrm>
            <a:off x="455495" y="681879"/>
            <a:ext cx="3596551" cy="477054"/>
          </a:xfrm>
          <a:prstGeom prst="rect">
            <a:avLst/>
          </a:prstGeom>
          <a:noFill/>
        </p:spPr>
        <p:txBody>
          <a:bodyPr wrap="square" rtlCol="0">
            <a:spAutoFit/>
          </a:bodyPr>
          <a:lstStyle/>
          <a:p>
            <a:r>
              <a:rPr lang="fr-FR" sz="2500" u="sng" dirty="0" err="1">
                <a:solidFill>
                  <a:srgbClr val="90604C"/>
                </a:solidFill>
                <a:latin typeface="Franklin Gothic Demi Cond" panose="020B0706030402020204" pitchFamily="34" charset="0"/>
              </a:rPr>
              <a:t>LoginRequest</a:t>
            </a:r>
            <a:r>
              <a:rPr lang="fr-FR" sz="2500" u="sng" dirty="0">
                <a:solidFill>
                  <a:srgbClr val="90604C"/>
                </a:solidFill>
                <a:latin typeface="Franklin Gothic Demi Cond" panose="020B0706030402020204" pitchFamily="34" charset="0"/>
              </a:rPr>
              <a:t> :</a:t>
            </a:r>
          </a:p>
        </p:txBody>
      </p:sp>
      <p:sp>
        <p:nvSpPr>
          <p:cNvPr id="58" name="ZoneTexte 57">
            <a:extLst>
              <a:ext uri="{FF2B5EF4-FFF2-40B4-BE49-F238E27FC236}">
                <a16:creationId xmlns:a16="http://schemas.microsoft.com/office/drawing/2014/main" id="{A32A0810-25BE-4EB3-A909-1EF6A7B692D4}"/>
              </a:ext>
            </a:extLst>
          </p:cNvPr>
          <p:cNvSpPr txBox="1"/>
          <p:nvPr/>
        </p:nvSpPr>
        <p:spPr>
          <a:xfrm>
            <a:off x="392182" y="6303375"/>
            <a:ext cx="3596551"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Model: </a:t>
            </a:r>
            <a:r>
              <a:rPr lang="fr-FR" sz="2500" u="sng" dirty="0" err="1">
                <a:solidFill>
                  <a:srgbClr val="90604C"/>
                </a:solidFill>
                <a:latin typeface="Franklin Gothic Demi Cond" panose="020B0706030402020204" pitchFamily="34" charset="0"/>
              </a:rPr>
              <a:t>user.php</a:t>
            </a:r>
            <a:endParaRPr lang="fr-FR" sz="2500" u="sng" dirty="0">
              <a:solidFill>
                <a:srgbClr val="90604C"/>
              </a:solidFill>
              <a:latin typeface="Franklin Gothic Demi Cond" panose="020B0706030402020204" pitchFamily="34" charset="0"/>
            </a:endParaRPr>
          </a:p>
        </p:txBody>
      </p:sp>
      <p:sp>
        <p:nvSpPr>
          <p:cNvPr id="59" name="ZoneTexte 58">
            <a:extLst>
              <a:ext uri="{FF2B5EF4-FFF2-40B4-BE49-F238E27FC236}">
                <a16:creationId xmlns:a16="http://schemas.microsoft.com/office/drawing/2014/main" id="{E468C0CB-17D6-43A6-B6AE-E5C585A89905}"/>
              </a:ext>
            </a:extLst>
          </p:cNvPr>
          <p:cNvSpPr txBox="1"/>
          <p:nvPr/>
        </p:nvSpPr>
        <p:spPr>
          <a:xfrm>
            <a:off x="7882000" y="6010824"/>
            <a:ext cx="4169832"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Contrôleur: </a:t>
            </a:r>
            <a:r>
              <a:rPr lang="fr-FR" sz="2500" u="sng" dirty="0" err="1">
                <a:solidFill>
                  <a:srgbClr val="90604C"/>
                </a:solidFill>
                <a:latin typeface="Franklin Gothic Demi Cond" panose="020B0706030402020204" pitchFamily="34" charset="0"/>
              </a:rPr>
              <a:t>userController.php</a:t>
            </a:r>
            <a:endParaRPr lang="fr-FR" sz="2500" u="sng" dirty="0">
              <a:solidFill>
                <a:srgbClr val="90604C"/>
              </a:solidFill>
              <a:latin typeface="Franklin Gothic Demi Cond" panose="020B0706030402020204" pitchFamily="34" charset="0"/>
            </a:endParaRPr>
          </a:p>
        </p:txBody>
      </p:sp>
    </p:spTree>
    <p:extLst>
      <p:ext uri="{BB962C8B-B14F-4D97-AF65-F5344CB8AC3E}">
        <p14:creationId xmlns:p14="http://schemas.microsoft.com/office/powerpoint/2010/main" val="379209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10" presetClass="entr" presetSubtype="0" fill="hold" nodeType="with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500"/>
                                        <p:tgtEl>
                                          <p:spTgt spid="5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500"/>
                                        <p:tgtEl>
                                          <p:spTgt spid="4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P spid="12" grpId="0" animBg="1"/>
      <p:bldP spid="38" grpId="0" animBg="1"/>
      <p:bldP spid="39" grpId="0" animBg="1"/>
      <p:bldP spid="40" grpId="0" animBg="1"/>
      <p:bldP spid="41" grpId="0" animBg="1"/>
      <p:bldP spid="52" grpId="0" animBg="1"/>
      <p:bldP spid="56" grpId="0" animBg="1"/>
      <p:bldP spid="57" grpId="0"/>
      <p:bldP spid="58" grpId="0"/>
      <p:bldP spid="5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BB5C7E7-345F-4543-82C1-B61D759EFDC2}"/>
              </a:ext>
            </a:extLst>
          </p:cNvPr>
          <p:cNvPicPr>
            <a:picLocks noChangeAspect="1"/>
          </p:cNvPicPr>
          <p:nvPr/>
        </p:nvPicPr>
        <p:blipFill>
          <a:blip r:embed="rId2"/>
          <a:stretch>
            <a:fillRect/>
          </a:stretch>
        </p:blipFill>
        <p:spPr>
          <a:xfrm>
            <a:off x="0" y="0"/>
            <a:ext cx="12192000" cy="669932"/>
          </a:xfrm>
          <a:prstGeom prst="rect">
            <a:avLst/>
          </a:prstGeom>
        </p:spPr>
      </p:pic>
      <p:sp>
        <p:nvSpPr>
          <p:cNvPr id="5" name="ZoneTexte 4">
            <a:extLst>
              <a:ext uri="{FF2B5EF4-FFF2-40B4-BE49-F238E27FC236}">
                <a16:creationId xmlns:a16="http://schemas.microsoft.com/office/drawing/2014/main" id="{2D8FED61-DFAB-40DF-89AC-38CCF8DCD9B8}"/>
              </a:ext>
            </a:extLst>
          </p:cNvPr>
          <p:cNvSpPr txBox="1"/>
          <p:nvPr/>
        </p:nvSpPr>
        <p:spPr>
          <a:xfrm>
            <a:off x="327376" y="58165"/>
            <a:ext cx="8963379"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Implémentation – S’authentifier</a:t>
            </a:r>
          </a:p>
        </p:txBody>
      </p:sp>
      <p:sp>
        <p:nvSpPr>
          <p:cNvPr id="23" name="ZoneTexte 22">
            <a:extLst>
              <a:ext uri="{FF2B5EF4-FFF2-40B4-BE49-F238E27FC236}">
                <a16:creationId xmlns:a16="http://schemas.microsoft.com/office/drawing/2014/main" id="{03E0F2B9-26BC-4C4C-A3B2-A05FF1FB914E}"/>
              </a:ext>
            </a:extLst>
          </p:cNvPr>
          <p:cNvSpPr txBox="1"/>
          <p:nvPr/>
        </p:nvSpPr>
        <p:spPr>
          <a:xfrm>
            <a:off x="716330" y="1038160"/>
            <a:ext cx="2493036"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Requêtes SQL :</a:t>
            </a:r>
          </a:p>
        </p:txBody>
      </p:sp>
    </p:spTree>
    <p:extLst>
      <p:ext uri="{BB962C8B-B14F-4D97-AF65-F5344CB8AC3E}">
        <p14:creationId xmlns:p14="http://schemas.microsoft.com/office/powerpoint/2010/main" val="2942990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E05F835C-10BB-47E4-9143-0B4C7A4EE316}"/>
              </a:ext>
            </a:extLst>
          </p:cNvPr>
          <p:cNvPicPr>
            <a:picLocks noChangeAspect="1"/>
          </p:cNvPicPr>
          <p:nvPr/>
        </p:nvPicPr>
        <p:blipFill>
          <a:blip r:embed="rId2"/>
          <a:stretch>
            <a:fillRect/>
          </a:stretch>
        </p:blipFill>
        <p:spPr>
          <a:xfrm>
            <a:off x="0" y="0"/>
            <a:ext cx="12192000" cy="669932"/>
          </a:xfrm>
          <a:prstGeom prst="rect">
            <a:avLst/>
          </a:prstGeom>
        </p:spPr>
      </p:pic>
      <p:sp>
        <p:nvSpPr>
          <p:cNvPr id="5" name="ZoneTexte 4">
            <a:extLst>
              <a:ext uri="{FF2B5EF4-FFF2-40B4-BE49-F238E27FC236}">
                <a16:creationId xmlns:a16="http://schemas.microsoft.com/office/drawing/2014/main" id="{88C40033-DE99-474F-8703-965528671F0F}"/>
              </a:ext>
            </a:extLst>
          </p:cNvPr>
          <p:cNvSpPr txBox="1"/>
          <p:nvPr/>
        </p:nvSpPr>
        <p:spPr>
          <a:xfrm>
            <a:off x="327376" y="58165"/>
            <a:ext cx="8963379" cy="477054"/>
          </a:xfrm>
          <a:prstGeom prst="rect">
            <a:avLst/>
          </a:prstGeom>
          <a:noFill/>
        </p:spPr>
        <p:txBody>
          <a:bodyPr wrap="square" rtlCol="0">
            <a:spAutoFit/>
          </a:bodyPr>
          <a:lstStyle/>
          <a:p>
            <a:r>
              <a:rPr lang="fr-FR" sz="2500" u="sng" dirty="0">
                <a:solidFill>
                  <a:schemeClr val="bg1">
                    <a:lumMod val="95000"/>
                  </a:schemeClr>
                </a:solidFill>
              </a:rPr>
              <a:t>S’authentifier – Vue</a:t>
            </a:r>
          </a:p>
        </p:txBody>
      </p:sp>
      <p:pic>
        <p:nvPicPr>
          <p:cNvPr id="9" name="Image 8">
            <a:extLst>
              <a:ext uri="{FF2B5EF4-FFF2-40B4-BE49-F238E27FC236}">
                <a16:creationId xmlns:a16="http://schemas.microsoft.com/office/drawing/2014/main" id="{5F2E56EA-DC82-430F-8722-9DDE3BF14BC1}"/>
              </a:ext>
            </a:extLst>
          </p:cNvPr>
          <p:cNvPicPr>
            <a:picLocks noChangeAspect="1"/>
          </p:cNvPicPr>
          <p:nvPr/>
        </p:nvPicPr>
        <p:blipFill>
          <a:blip r:embed="rId3"/>
          <a:stretch>
            <a:fillRect/>
          </a:stretch>
        </p:blipFill>
        <p:spPr>
          <a:xfrm>
            <a:off x="193618" y="901700"/>
            <a:ext cx="8546877" cy="3479800"/>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BD74701B-BCCD-42C9-A381-F0286303877B}"/>
              </a:ext>
            </a:extLst>
          </p:cNvPr>
          <p:cNvSpPr/>
          <p:nvPr/>
        </p:nvSpPr>
        <p:spPr>
          <a:xfrm>
            <a:off x="1072120" y="1740181"/>
            <a:ext cx="4922279" cy="30661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1154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E112964-C852-474F-9976-921424D70ACC}"/>
              </a:ext>
            </a:extLst>
          </p:cNvPr>
          <p:cNvPicPr>
            <a:picLocks noChangeAspect="1"/>
          </p:cNvPicPr>
          <p:nvPr/>
        </p:nvPicPr>
        <p:blipFill>
          <a:blip r:embed="rId3"/>
          <a:stretch>
            <a:fillRect/>
          </a:stretch>
        </p:blipFill>
        <p:spPr>
          <a:xfrm>
            <a:off x="0" y="0"/>
            <a:ext cx="12192000" cy="669932"/>
          </a:xfrm>
          <a:prstGeom prst="rect">
            <a:avLst/>
          </a:prstGeom>
        </p:spPr>
      </p:pic>
      <p:sp>
        <p:nvSpPr>
          <p:cNvPr id="6" name="ZoneTexte 5">
            <a:extLst>
              <a:ext uri="{FF2B5EF4-FFF2-40B4-BE49-F238E27FC236}">
                <a16:creationId xmlns:a16="http://schemas.microsoft.com/office/drawing/2014/main" id="{EBB53DC8-911D-4197-B04F-913EC92C6C1B}"/>
              </a:ext>
            </a:extLst>
          </p:cNvPr>
          <p:cNvSpPr txBox="1"/>
          <p:nvPr/>
        </p:nvSpPr>
        <p:spPr>
          <a:xfrm>
            <a:off x="4975382" y="42578"/>
            <a:ext cx="1971828"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Sommaire</a:t>
            </a:r>
          </a:p>
        </p:txBody>
      </p:sp>
      <p:sp>
        <p:nvSpPr>
          <p:cNvPr id="2" name="ZoneTexte 1">
            <a:extLst>
              <a:ext uri="{FF2B5EF4-FFF2-40B4-BE49-F238E27FC236}">
                <a16:creationId xmlns:a16="http://schemas.microsoft.com/office/drawing/2014/main" id="{0E0FCA29-DFE0-4167-A903-2835A802B87F}"/>
              </a:ext>
            </a:extLst>
          </p:cNvPr>
          <p:cNvSpPr txBox="1"/>
          <p:nvPr/>
        </p:nvSpPr>
        <p:spPr>
          <a:xfrm>
            <a:off x="6580133" y="2421032"/>
            <a:ext cx="5816274" cy="2015936"/>
          </a:xfrm>
          <a:prstGeom prst="rect">
            <a:avLst/>
          </a:prstGeom>
          <a:noFill/>
        </p:spPr>
        <p:txBody>
          <a:bodyPr wrap="square" rtlCol="0">
            <a:spAutoFit/>
          </a:bodyPr>
          <a:lstStyle/>
          <a:p>
            <a:pPr marL="285750" indent="-285750">
              <a:buFont typeface="Arial" panose="020B0604020202020204" pitchFamily="34" charset="0"/>
              <a:buChar char="•"/>
            </a:pPr>
            <a:r>
              <a:rPr lang="fr-FR" sz="2500" b="1" dirty="0">
                <a:latin typeface="Franklin Gothic Demi Cond" panose="020B0706030402020204" pitchFamily="34" charset="0"/>
              </a:rPr>
              <a:t>Présentation du projet</a:t>
            </a:r>
          </a:p>
          <a:p>
            <a:pPr marL="285750" indent="-285750">
              <a:buFont typeface="Arial" panose="020B0604020202020204" pitchFamily="34" charset="0"/>
              <a:buChar char="•"/>
            </a:pPr>
            <a:r>
              <a:rPr lang="fr-FR" sz="2500" b="1" dirty="0">
                <a:latin typeface="Franklin Gothic Demi Cond" panose="020B0706030402020204" pitchFamily="34" charset="0"/>
              </a:rPr>
              <a:t>Spécifications fonctionnelles</a:t>
            </a:r>
          </a:p>
          <a:p>
            <a:pPr marL="285750" indent="-285750">
              <a:buFont typeface="Arial" panose="020B0604020202020204" pitchFamily="34" charset="0"/>
              <a:buChar char="•"/>
            </a:pPr>
            <a:r>
              <a:rPr lang="fr-FR" sz="2500" b="1" dirty="0">
                <a:latin typeface="Franklin Gothic Demi Cond" panose="020B0706030402020204" pitchFamily="34" charset="0"/>
              </a:rPr>
              <a:t>Spécifications techniques</a:t>
            </a:r>
          </a:p>
          <a:p>
            <a:pPr marL="285750" indent="-285750">
              <a:buFont typeface="Arial" panose="020B0604020202020204" pitchFamily="34" charset="0"/>
              <a:buChar char="•"/>
            </a:pPr>
            <a:r>
              <a:rPr lang="fr-FR" sz="2500" b="1" dirty="0">
                <a:latin typeface="Franklin Gothic Demi Cond" panose="020B0706030402020204" pitchFamily="34" charset="0"/>
              </a:rPr>
              <a:t>Implémentation</a:t>
            </a:r>
          </a:p>
          <a:p>
            <a:pPr marL="285750" indent="-285750">
              <a:buFont typeface="Arial" panose="020B0604020202020204" pitchFamily="34" charset="0"/>
              <a:buChar char="•"/>
            </a:pPr>
            <a:r>
              <a:rPr lang="fr-FR" sz="2500" b="1" dirty="0">
                <a:latin typeface="Franklin Gothic Demi Cond" panose="020B0706030402020204" pitchFamily="34" charset="0"/>
              </a:rPr>
              <a:t>Bilan et conclusion</a:t>
            </a:r>
          </a:p>
        </p:txBody>
      </p:sp>
      <p:pic>
        <p:nvPicPr>
          <p:cNvPr id="8" name="Image 7">
            <a:extLst>
              <a:ext uri="{FF2B5EF4-FFF2-40B4-BE49-F238E27FC236}">
                <a16:creationId xmlns:a16="http://schemas.microsoft.com/office/drawing/2014/main" id="{BF5DE9E7-EB8A-474F-BCE4-026116E2C15F}"/>
              </a:ext>
            </a:extLst>
          </p:cNvPr>
          <p:cNvPicPr>
            <a:picLocks noChangeAspect="1"/>
          </p:cNvPicPr>
          <p:nvPr/>
        </p:nvPicPr>
        <p:blipFill>
          <a:blip r:embed="rId4"/>
          <a:stretch>
            <a:fillRect/>
          </a:stretch>
        </p:blipFill>
        <p:spPr>
          <a:xfrm>
            <a:off x="372652" y="1761893"/>
            <a:ext cx="6059448" cy="3612251"/>
          </a:xfrm>
          <a:prstGeom prst="rect">
            <a:avLst/>
          </a:prstGeom>
        </p:spPr>
      </p:pic>
      <p:pic>
        <p:nvPicPr>
          <p:cNvPr id="12" name="Graphique 11">
            <a:extLst>
              <a:ext uri="{FF2B5EF4-FFF2-40B4-BE49-F238E27FC236}">
                <a16:creationId xmlns:a16="http://schemas.microsoft.com/office/drawing/2014/main" id="{D73427D7-76D4-469A-937C-CB4B80EEEF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70582" y="191443"/>
            <a:ext cx="304800" cy="304800"/>
          </a:xfrm>
          <a:prstGeom prst="rect">
            <a:avLst/>
          </a:prstGeom>
        </p:spPr>
      </p:pic>
    </p:spTree>
    <p:extLst>
      <p:ext uri="{BB962C8B-B14F-4D97-AF65-F5344CB8AC3E}">
        <p14:creationId xmlns:p14="http://schemas.microsoft.com/office/powerpoint/2010/main" val="144809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0E2AEA5-BAE0-438A-A889-336ED2FE53F5}"/>
              </a:ext>
            </a:extLst>
          </p:cNvPr>
          <p:cNvPicPr>
            <a:picLocks noChangeAspect="1"/>
          </p:cNvPicPr>
          <p:nvPr/>
        </p:nvPicPr>
        <p:blipFill>
          <a:blip r:embed="rId3"/>
          <a:stretch>
            <a:fillRect/>
          </a:stretch>
        </p:blipFill>
        <p:spPr>
          <a:xfrm>
            <a:off x="6096000" y="0"/>
            <a:ext cx="6096000" cy="6858000"/>
          </a:xfrm>
          <a:prstGeom prst="rect">
            <a:avLst/>
          </a:prstGeom>
        </p:spPr>
      </p:pic>
      <p:sp>
        <p:nvSpPr>
          <p:cNvPr id="5" name="ZoneTexte 4">
            <a:extLst>
              <a:ext uri="{FF2B5EF4-FFF2-40B4-BE49-F238E27FC236}">
                <a16:creationId xmlns:a16="http://schemas.microsoft.com/office/drawing/2014/main" id="{54CEA0B3-0101-40BF-830D-BFDDFBC1275E}"/>
              </a:ext>
            </a:extLst>
          </p:cNvPr>
          <p:cNvSpPr txBox="1"/>
          <p:nvPr/>
        </p:nvSpPr>
        <p:spPr>
          <a:xfrm>
            <a:off x="370699" y="128193"/>
            <a:ext cx="6013624" cy="477054"/>
          </a:xfrm>
          <a:prstGeom prst="rect">
            <a:avLst/>
          </a:prstGeom>
          <a:noFill/>
        </p:spPr>
        <p:txBody>
          <a:bodyPr wrap="square" rtlCol="0">
            <a:spAutoFit/>
          </a:bodyPr>
          <a:lstStyle/>
          <a:p>
            <a:r>
              <a:rPr lang="fr-FR" sz="2500" u="sng" dirty="0">
                <a:latin typeface="Franklin Gothic Demi Cond" panose="020B0706030402020204" pitchFamily="34" charset="0"/>
              </a:rPr>
              <a:t>L’association – contexte et besoins</a:t>
            </a:r>
          </a:p>
        </p:txBody>
      </p:sp>
      <p:pic>
        <p:nvPicPr>
          <p:cNvPr id="8" name="Image 7">
            <a:extLst>
              <a:ext uri="{FF2B5EF4-FFF2-40B4-BE49-F238E27FC236}">
                <a16:creationId xmlns:a16="http://schemas.microsoft.com/office/drawing/2014/main" id="{04112D6F-C0BF-41E9-AB7E-D6B62DB36930}"/>
              </a:ext>
            </a:extLst>
          </p:cNvPr>
          <p:cNvPicPr>
            <a:picLocks noChangeAspect="1"/>
          </p:cNvPicPr>
          <p:nvPr/>
        </p:nvPicPr>
        <p:blipFill>
          <a:blip r:embed="rId4"/>
          <a:stretch>
            <a:fillRect/>
          </a:stretch>
        </p:blipFill>
        <p:spPr>
          <a:xfrm>
            <a:off x="6964963" y="3874487"/>
            <a:ext cx="5000624" cy="2786062"/>
          </a:xfrm>
          <a:prstGeom prst="rect">
            <a:avLst/>
          </a:prstGeom>
        </p:spPr>
      </p:pic>
      <p:pic>
        <p:nvPicPr>
          <p:cNvPr id="10" name="Image 9">
            <a:extLst>
              <a:ext uri="{FF2B5EF4-FFF2-40B4-BE49-F238E27FC236}">
                <a16:creationId xmlns:a16="http://schemas.microsoft.com/office/drawing/2014/main" id="{D465B376-74DB-4F94-9279-305B5DE5F3EA}"/>
              </a:ext>
            </a:extLst>
          </p:cNvPr>
          <p:cNvPicPr>
            <a:picLocks noChangeAspect="1"/>
          </p:cNvPicPr>
          <p:nvPr/>
        </p:nvPicPr>
        <p:blipFill>
          <a:blip r:embed="rId5"/>
          <a:stretch>
            <a:fillRect/>
          </a:stretch>
        </p:blipFill>
        <p:spPr>
          <a:xfrm>
            <a:off x="6298207" y="197451"/>
            <a:ext cx="2845793" cy="3317659"/>
          </a:xfrm>
          <a:prstGeom prst="rect">
            <a:avLst/>
          </a:prstGeom>
        </p:spPr>
      </p:pic>
      <p:sp>
        <p:nvSpPr>
          <p:cNvPr id="11" name="ZoneTexte 10">
            <a:extLst>
              <a:ext uri="{FF2B5EF4-FFF2-40B4-BE49-F238E27FC236}">
                <a16:creationId xmlns:a16="http://schemas.microsoft.com/office/drawing/2014/main" id="{70ACC639-851F-4A90-8C17-A13957DF97A1}"/>
              </a:ext>
            </a:extLst>
          </p:cNvPr>
          <p:cNvSpPr txBox="1"/>
          <p:nvPr/>
        </p:nvSpPr>
        <p:spPr>
          <a:xfrm>
            <a:off x="581356" y="1268882"/>
            <a:ext cx="5793448" cy="984885"/>
          </a:xfrm>
          <a:prstGeom prst="rect">
            <a:avLst/>
          </a:prstGeom>
          <a:noFill/>
        </p:spPr>
        <p:txBody>
          <a:bodyPr wrap="square" rtlCol="0">
            <a:spAutoFit/>
          </a:bodyPr>
          <a:lstStyle/>
          <a:p>
            <a:r>
              <a:rPr lang="fr-FR" sz="2000" u="sng" dirty="0">
                <a:solidFill>
                  <a:srgbClr val="90604C"/>
                </a:solidFill>
                <a:latin typeface="Franklin Gothic Demi Cond" panose="020B0706030402020204" pitchFamily="34" charset="0"/>
              </a:rPr>
              <a:t>Présentation du projet </a:t>
            </a:r>
            <a:r>
              <a:rPr lang="fr-FR" sz="2000" dirty="0">
                <a:latin typeface="Franklin Gothic Demi Cond" panose="020B0706030402020204" pitchFamily="34" charset="0"/>
              </a:rPr>
              <a:t>:</a:t>
            </a:r>
          </a:p>
          <a:p>
            <a:pPr marL="285750" indent="-285750">
              <a:buFont typeface="Arial" panose="020B0604020202020204" pitchFamily="34" charset="0"/>
              <a:buChar char="•"/>
            </a:pPr>
            <a:r>
              <a:rPr lang="fr-FR" sz="2000" dirty="0">
                <a:latin typeface="Franklin Gothic Demi Cond" panose="020B0706030402020204" pitchFamily="34" charset="0"/>
              </a:rPr>
              <a:t>Site internet de type blog</a:t>
            </a:r>
          </a:p>
          <a:p>
            <a:r>
              <a:rPr lang="fr-FR" dirty="0">
                <a:latin typeface="Franklin Gothic Demi Cond" panose="020B0706030402020204" pitchFamily="34" charset="0"/>
              </a:rPr>
              <a:t>          </a:t>
            </a:r>
            <a:endParaRPr lang="fr-FR" sz="1500" dirty="0">
              <a:latin typeface="Franklin Gothic Demi Cond" panose="020B0706030402020204" pitchFamily="34" charset="0"/>
            </a:endParaRPr>
          </a:p>
        </p:txBody>
      </p:sp>
      <p:sp>
        <p:nvSpPr>
          <p:cNvPr id="13" name="ZoneTexte 12">
            <a:extLst>
              <a:ext uri="{FF2B5EF4-FFF2-40B4-BE49-F238E27FC236}">
                <a16:creationId xmlns:a16="http://schemas.microsoft.com/office/drawing/2014/main" id="{5934032C-FCBC-4A95-98B0-98443849848D}"/>
              </a:ext>
            </a:extLst>
          </p:cNvPr>
          <p:cNvSpPr txBox="1"/>
          <p:nvPr/>
        </p:nvSpPr>
        <p:spPr>
          <a:xfrm>
            <a:off x="302552" y="710520"/>
            <a:ext cx="5170272" cy="369332"/>
          </a:xfrm>
          <a:prstGeom prst="rect">
            <a:avLst/>
          </a:prstGeom>
          <a:noFill/>
        </p:spPr>
        <p:txBody>
          <a:bodyPr wrap="square" rtlCol="0">
            <a:spAutoFit/>
          </a:bodyPr>
          <a:lstStyle/>
          <a:p>
            <a:r>
              <a:rPr lang="fr-FR" dirty="0">
                <a:latin typeface="Franklin Gothic Demi Cond" panose="020B0706030402020204" pitchFamily="34" charset="0"/>
              </a:rPr>
              <a:t>Association de protection animal depuis 2013</a:t>
            </a:r>
            <a:r>
              <a:rPr lang="fr-FR" sz="1500" dirty="0">
                <a:latin typeface="Franklin Gothic Demi Cond" panose="020B0706030402020204" pitchFamily="34" charset="0"/>
              </a:rPr>
              <a:t>.</a:t>
            </a:r>
          </a:p>
        </p:txBody>
      </p:sp>
      <p:sp>
        <p:nvSpPr>
          <p:cNvPr id="12" name="ZoneTexte 11">
            <a:extLst>
              <a:ext uri="{FF2B5EF4-FFF2-40B4-BE49-F238E27FC236}">
                <a16:creationId xmlns:a16="http://schemas.microsoft.com/office/drawing/2014/main" id="{C1B3A446-D6A5-4284-A3D4-F3DD2CE0B3FB}"/>
              </a:ext>
            </a:extLst>
          </p:cNvPr>
          <p:cNvSpPr txBox="1"/>
          <p:nvPr/>
        </p:nvSpPr>
        <p:spPr>
          <a:xfrm>
            <a:off x="177114" y="2531294"/>
            <a:ext cx="6096000" cy="1323439"/>
          </a:xfrm>
          <a:prstGeom prst="rect">
            <a:avLst/>
          </a:prstGeom>
          <a:noFill/>
        </p:spPr>
        <p:txBody>
          <a:bodyPr wrap="square">
            <a:spAutoFit/>
          </a:bodyPr>
          <a:lstStyle/>
          <a:p>
            <a:pPr marL="285750" indent="-285750">
              <a:buFontTx/>
              <a:buChar char="-"/>
            </a:pPr>
            <a:r>
              <a:rPr lang="fr-FR" sz="2000" u="sng" dirty="0">
                <a:solidFill>
                  <a:srgbClr val="90604C"/>
                </a:solidFill>
                <a:latin typeface="Franklin Gothic Demi Cond" panose="020B0706030402020204" pitchFamily="34" charset="0"/>
              </a:rPr>
              <a:t>Objectifs</a:t>
            </a:r>
            <a:r>
              <a:rPr lang="fr-FR" sz="2000" dirty="0">
                <a:latin typeface="Franklin Gothic Demi Cond" panose="020B0706030402020204" pitchFamily="34" charset="0"/>
              </a:rPr>
              <a:t> : </a:t>
            </a:r>
          </a:p>
          <a:p>
            <a:pPr marL="742950" lvl="1" indent="-285750">
              <a:buFontTx/>
              <a:buChar char="-"/>
            </a:pPr>
            <a:r>
              <a:rPr lang="fr-FR" sz="2000" dirty="0">
                <a:latin typeface="Franklin Gothic Demi Cond" panose="020B0706030402020204" pitchFamily="34" charset="0"/>
              </a:rPr>
              <a:t>Partager le quotidien de l’association, </a:t>
            </a:r>
          </a:p>
          <a:p>
            <a:pPr marL="742950" lvl="1" indent="-285750">
              <a:buFontTx/>
              <a:buChar char="-"/>
            </a:pPr>
            <a:r>
              <a:rPr lang="fr-FR" sz="2000" dirty="0">
                <a:latin typeface="Franklin Gothic Demi Cond" panose="020B0706030402020204" pitchFamily="34" charset="0"/>
              </a:rPr>
              <a:t>mettre en avant les chats de l’association, </a:t>
            </a:r>
          </a:p>
          <a:p>
            <a:pPr marL="742950" lvl="1" indent="-285750">
              <a:buFontTx/>
              <a:buChar char="-"/>
            </a:pPr>
            <a:r>
              <a:rPr lang="fr-FR" sz="2000" dirty="0">
                <a:latin typeface="Franklin Gothic Demi Cond" panose="020B0706030402020204" pitchFamily="34" charset="0"/>
              </a:rPr>
              <a:t>avoir un support plus professionnel. </a:t>
            </a:r>
          </a:p>
        </p:txBody>
      </p:sp>
      <p:sp>
        <p:nvSpPr>
          <p:cNvPr id="14" name="ZoneTexte 13">
            <a:extLst>
              <a:ext uri="{FF2B5EF4-FFF2-40B4-BE49-F238E27FC236}">
                <a16:creationId xmlns:a16="http://schemas.microsoft.com/office/drawing/2014/main" id="{8A9D0CE1-A444-4776-9B33-1A242AA4F2E2}"/>
              </a:ext>
            </a:extLst>
          </p:cNvPr>
          <p:cNvSpPr txBox="1"/>
          <p:nvPr/>
        </p:nvSpPr>
        <p:spPr>
          <a:xfrm>
            <a:off x="228509" y="4475985"/>
            <a:ext cx="6096000" cy="1631216"/>
          </a:xfrm>
          <a:prstGeom prst="rect">
            <a:avLst/>
          </a:prstGeom>
          <a:noFill/>
        </p:spPr>
        <p:txBody>
          <a:bodyPr wrap="square">
            <a:spAutoFit/>
          </a:bodyPr>
          <a:lstStyle/>
          <a:p>
            <a:pPr marL="285750" indent="-285750">
              <a:buFontTx/>
              <a:buChar char="-"/>
            </a:pPr>
            <a:r>
              <a:rPr lang="fr-FR" sz="2000" u="sng" dirty="0">
                <a:solidFill>
                  <a:srgbClr val="90604C"/>
                </a:solidFill>
                <a:latin typeface="Franklin Gothic Demi Cond" panose="020B0706030402020204" pitchFamily="34" charset="0"/>
              </a:rPr>
              <a:t>Contraintes techniques</a:t>
            </a:r>
            <a:r>
              <a:rPr lang="fr-FR" sz="2000" dirty="0">
                <a:solidFill>
                  <a:srgbClr val="90604C"/>
                </a:solidFill>
                <a:latin typeface="Franklin Gothic Demi Cond" panose="020B0706030402020204" pitchFamily="34" charset="0"/>
              </a:rPr>
              <a:t> </a:t>
            </a:r>
            <a:r>
              <a:rPr lang="fr-FR" sz="2000" dirty="0">
                <a:latin typeface="Franklin Gothic Demi Cond" panose="020B0706030402020204" pitchFamily="34" charset="0"/>
              </a:rPr>
              <a:t>:</a:t>
            </a:r>
          </a:p>
          <a:p>
            <a:pPr marL="742950" lvl="1" indent="-285750">
              <a:buFontTx/>
              <a:buChar char="-"/>
            </a:pPr>
            <a:r>
              <a:rPr lang="fr-FR" sz="2000" dirty="0">
                <a:latin typeface="Franklin Gothic Demi Cond" panose="020B0706030402020204" pitchFamily="34" charset="0"/>
              </a:rPr>
              <a:t>Budget</a:t>
            </a:r>
          </a:p>
          <a:p>
            <a:pPr marL="742950" lvl="1" indent="-285750">
              <a:buFontTx/>
              <a:buChar char="-"/>
            </a:pPr>
            <a:r>
              <a:rPr lang="fr-FR" sz="2000" dirty="0">
                <a:latin typeface="Franklin Gothic Demi Cond" panose="020B0706030402020204" pitchFamily="34" charset="0"/>
              </a:rPr>
              <a:t>Hébergement</a:t>
            </a:r>
          </a:p>
          <a:p>
            <a:pPr marL="742950" lvl="1" indent="-285750">
              <a:buFontTx/>
              <a:buChar char="-"/>
            </a:pPr>
            <a:r>
              <a:rPr lang="fr-FR" sz="2000" dirty="0">
                <a:latin typeface="Franklin Gothic Demi Cond" panose="020B0706030402020204" pitchFamily="34" charset="0"/>
              </a:rPr>
              <a:t>Planning</a:t>
            </a:r>
          </a:p>
          <a:p>
            <a:pPr marL="742950" lvl="1" indent="-285750">
              <a:buFontTx/>
              <a:buChar char="-"/>
            </a:pPr>
            <a:r>
              <a:rPr lang="fr-FR" sz="2000" dirty="0">
                <a:latin typeface="Franklin Gothic Demi Cond" panose="020B0706030402020204" pitchFamily="34" charset="0"/>
              </a:rPr>
              <a:t>Accessibilité</a:t>
            </a:r>
          </a:p>
        </p:txBody>
      </p:sp>
      <p:pic>
        <p:nvPicPr>
          <p:cNvPr id="7" name="Graphique 6">
            <a:extLst>
              <a:ext uri="{FF2B5EF4-FFF2-40B4-BE49-F238E27FC236}">
                <a16:creationId xmlns:a16="http://schemas.microsoft.com/office/drawing/2014/main" id="{A5D476D0-C653-43A1-A844-FB4E4A1A60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9358" y="2599240"/>
            <a:ext cx="306387" cy="306387"/>
          </a:xfrm>
          <a:prstGeom prst="rect">
            <a:avLst/>
          </a:prstGeom>
        </p:spPr>
      </p:pic>
      <p:pic>
        <p:nvPicPr>
          <p:cNvPr id="16" name="Graphique 15">
            <a:extLst>
              <a:ext uri="{FF2B5EF4-FFF2-40B4-BE49-F238E27FC236}">
                <a16:creationId xmlns:a16="http://schemas.microsoft.com/office/drawing/2014/main" id="{D326C13E-D24D-4935-9B4D-4175452AB2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138" y="4518486"/>
            <a:ext cx="297122" cy="297122"/>
          </a:xfrm>
          <a:prstGeom prst="rect">
            <a:avLst/>
          </a:prstGeom>
        </p:spPr>
      </p:pic>
      <p:pic>
        <p:nvPicPr>
          <p:cNvPr id="21" name="Graphique 20">
            <a:extLst>
              <a:ext uri="{FF2B5EF4-FFF2-40B4-BE49-F238E27FC236}">
                <a16:creationId xmlns:a16="http://schemas.microsoft.com/office/drawing/2014/main" id="{2C5C84B0-C5BD-4B15-8182-2CB9E5B91C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7964" y="1300325"/>
            <a:ext cx="333297" cy="333297"/>
          </a:xfrm>
          <a:prstGeom prst="rect">
            <a:avLst/>
          </a:prstGeom>
        </p:spPr>
      </p:pic>
    </p:spTree>
    <p:extLst>
      <p:ext uri="{BB962C8B-B14F-4D97-AF65-F5344CB8AC3E}">
        <p14:creationId xmlns:p14="http://schemas.microsoft.com/office/powerpoint/2010/main" val="3617020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777CADDC-7A25-44AC-9CC6-6AAF6A240BF8}"/>
              </a:ext>
            </a:extLst>
          </p:cNvPr>
          <p:cNvPicPr>
            <a:picLocks noChangeAspect="1"/>
          </p:cNvPicPr>
          <p:nvPr/>
        </p:nvPicPr>
        <p:blipFill>
          <a:blip r:embed="rId3"/>
          <a:stretch>
            <a:fillRect/>
          </a:stretch>
        </p:blipFill>
        <p:spPr>
          <a:xfrm>
            <a:off x="-1" y="3640"/>
            <a:ext cx="4576119" cy="6858000"/>
          </a:xfrm>
          <a:prstGeom prst="rect">
            <a:avLst/>
          </a:prstGeom>
        </p:spPr>
      </p:pic>
      <p:pic>
        <p:nvPicPr>
          <p:cNvPr id="4" name="Image 3">
            <a:extLst>
              <a:ext uri="{FF2B5EF4-FFF2-40B4-BE49-F238E27FC236}">
                <a16:creationId xmlns:a16="http://schemas.microsoft.com/office/drawing/2014/main" id="{977D2CB7-EC39-4493-B2D6-CFB57FC6512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537139" y="0"/>
            <a:ext cx="7850659" cy="6926219"/>
          </a:xfrm>
          <a:prstGeom prst="rect">
            <a:avLst/>
          </a:prstGeom>
          <a:noFill/>
          <a:ln>
            <a:noFill/>
          </a:ln>
        </p:spPr>
      </p:pic>
      <p:sp>
        <p:nvSpPr>
          <p:cNvPr id="5" name="ZoneTexte 4">
            <a:extLst>
              <a:ext uri="{FF2B5EF4-FFF2-40B4-BE49-F238E27FC236}">
                <a16:creationId xmlns:a16="http://schemas.microsoft.com/office/drawing/2014/main" id="{051D854A-00B8-4E18-A476-3F851B69E833}"/>
              </a:ext>
            </a:extLst>
          </p:cNvPr>
          <p:cNvSpPr txBox="1"/>
          <p:nvPr/>
        </p:nvSpPr>
        <p:spPr>
          <a:xfrm>
            <a:off x="82376" y="871983"/>
            <a:ext cx="3576730" cy="430887"/>
          </a:xfrm>
          <a:prstGeom prst="rect">
            <a:avLst/>
          </a:prstGeom>
          <a:noFill/>
        </p:spPr>
        <p:txBody>
          <a:bodyPr wrap="square" rtlCol="0">
            <a:spAutoFit/>
          </a:bodyPr>
          <a:lstStyle/>
          <a:p>
            <a:r>
              <a:rPr lang="fr-FR" sz="2200" dirty="0">
                <a:solidFill>
                  <a:schemeClr val="bg1">
                    <a:lumMod val="95000"/>
                  </a:schemeClr>
                </a:solidFill>
                <a:latin typeface="Franklin Gothic Demi Cond" panose="020B0706030402020204" pitchFamily="34" charset="0"/>
              </a:rPr>
              <a:t>Diagramme cas d’utilisations</a:t>
            </a:r>
          </a:p>
        </p:txBody>
      </p:sp>
      <p:sp>
        <p:nvSpPr>
          <p:cNvPr id="7" name="ZoneTexte 6">
            <a:extLst>
              <a:ext uri="{FF2B5EF4-FFF2-40B4-BE49-F238E27FC236}">
                <a16:creationId xmlns:a16="http://schemas.microsoft.com/office/drawing/2014/main" id="{50269FC2-17D4-4EC3-A38D-0DF9B0B4B28D}"/>
              </a:ext>
            </a:extLst>
          </p:cNvPr>
          <p:cNvSpPr txBox="1"/>
          <p:nvPr/>
        </p:nvSpPr>
        <p:spPr>
          <a:xfrm>
            <a:off x="131803" y="1409043"/>
            <a:ext cx="4300153" cy="646331"/>
          </a:xfrm>
          <a:prstGeom prst="rect">
            <a:avLst/>
          </a:prstGeom>
          <a:noFill/>
        </p:spPr>
        <p:txBody>
          <a:bodyPr wrap="square" rtlCol="0">
            <a:spAutoFit/>
          </a:bodyPr>
          <a:lstStyle/>
          <a:p>
            <a:r>
              <a:rPr lang="fr-FR" dirty="0">
                <a:solidFill>
                  <a:schemeClr val="bg1">
                    <a:lumMod val="95000"/>
                  </a:schemeClr>
                </a:solidFill>
                <a:latin typeface="Franklin Gothic Demi Cond" panose="020B0706030402020204" pitchFamily="34" charset="0"/>
              </a:rPr>
              <a:t>4 rôles : visiteur, rédacteur web, rédacteur web connecté, admin</a:t>
            </a:r>
          </a:p>
        </p:txBody>
      </p:sp>
      <p:sp>
        <p:nvSpPr>
          <p:cNvPr id="8" name="ZoneTexte 7">
            <a:extLst>
              <a:ext uri="{FF2B5EF4-FFF2-40B4-BE49-F238E27FC236}">
                <a16:creationId xmlns:a16="http://schemas.microsoft.com/office/drawing/2014/main" id="{34EE43D3-5D59-433A-80D3-3C6DC004E6CA}"/>
              </a:ext>
            </a:extLst>
          </p:cNvPr>
          <p:cNvSpPr txBox="1"/>
          <p:nvPr/>
        </p:nvSpPr>
        <p:spPr>
          <a:xfrm>
            <a:off x="181232" y="2339947"/>
            <a:ext cx="4300153" cy="923330"/>
          </a:xfrm>
          <a:prstGeom prst="rect">
            <a:avLst/>
          </a:prstGeom>
          <a:noFill/>
        </p:spPr>
        <p:txBody>
          <a:bodyPr wrap="square" rtlCol="0">
            <a:spAutoFit/>
          </a:bodyPr>
          <a:lstStyle/>
          <a:p>
            <a:r>
              <a:rPr lang="fr-FR" u="sng" dirty="0">
                <a:solidFill>
                  <a:srgbClr val="90604C"/>
                </a:solidFill>
                <a:latin typeface="Franklin Gothic Demi Cond" panose="020B0706030402020204" pitchFamily="34" charset="0"/>
              </a:rPr>
              <a:t>Visiteur </a:t>
            </a:r>
            <a:r>
              <a:rPr lang="fr-FR" dirty="0">
                <a:solidFill>
                  <a:schemeClr val="bg1">
                    <a:lumMod val="95000"/>
                  </a:schemeClr>
                </a:solidFill>
                <a:latin typeface="Franklin Gothic Demi Cond" panose="020B0706030402020204" pitchFamily="34" charset="0"/>
              </a:rPr>
              <a:t>: </a:t>
            </a:r>
          </a:p>
          <a:p>
            <a:pPr marL="285750" indent="-285750">
              <a:buFont typeface="Arial" panose="020B0604020202020204" pitchFamily="34" charset="0"/>
              <a:buChar char="•"/>
            </a:pPr>
            <a:r>
              <a:rPr lang="fr-FR" dirty="0">
                <a:solidFill>
                  <a:schemeClr val="bg1">
                    <a:lumMod val="95000"/>
                  </a:schemeClr>
                </a:solidFill>
                <a:latin typeface="Franklin Gothic Demi Cond" panose="020B0706030402020204" pitchFamily="34" charset="0"/>
              </a:rPr>
              <a:t>Consulter tous les articles, chats. </a:t>
            </a:r>
          </a:p>
          <a:p>
            <a:pPr marL="285750" indent="-285750">
              <a:buFont typeface="Arial" panose="020B0604020202020204" pitchFamily="34" charset="0"/>
              <a:buChar char="•"/>
            </a:pPr>
            <a:r>
              <a:rPr lang="fr-FR" dirty="0">
                <a:solidFill>
                  <a:schemeClr val="bg1">
                    <a:lumMod val="95000"/>
                  </a:schemeClr>
                </a:solidFill>
                <a:latin typeface="Franklin Gothic Demi Cond" panose="020B0706030402020204" pitchFamily="34" charset="0"/>
              </a:rPr>
              <a:t>Envoyer des formulaires</a:t>
            </a:r>
          </a:p>
        </p:txBody>
      </p:sp>
      <p:sp>
        <p:nvSpPr>
          <p:cNvPr id="9" name="ZoneTexte 8">
            <a:extLst>
              <a:ext uri="{FF2B5EF4-FFF2-40B4-BE49-F238E27FC236}">
                <a16:creationId xmlns:a16="http://schemas.microsoft.com/office/drawing/2014/main" id="{98E2F0A3-8382-477C-B341-0D3C42B935FB}"/>
              </a:ext>
            </a:extLst>
          </p:cNvPr>
          <p:cNvSpPr txBox="1"/>
          <p:nvPr/>
        </p:nvSpPr>
        <p:spPr>
          <a:xfrm>
            <a:off x="275966" y="3317313"/>
            <a:ext cx="4300153" cy="646331"/>
          </a:xfrm>
          <a:prstGeom prst="rect">
            <a:avLst/>
          </a:prstGeom>
          <a:noFill/>
        </p:spPr>
        <p:txBody>
          <a:bodyPr wrap="square" rtlCol="0">
            <a:spAutoFit/>
          </a:bodyPr>
          <a:lstStyle/>
          <a:p>
            <a:r>
              <a:rPr lang="fr-FR" u="sng" dirty="0">
                <a:solidFill>
                  <a:srgbClr val="90604C"/>
                </a:solidFill>
                <a:latin typeface="Franklin Gothic Demi Cond" panose="020B0706030402020204" pitchFamily="34" charset="0"/>
              </a:rPr>
              <a:t>Rédacteur web </a:t>
            </a:r>
            <a:r>
              <a:rPr lang="fr-FR" dirty="0">
                <a:solidFill>
                  <a:schemeClr val="bg1">
                    <a:lumMod val="95000"/>
                  </a:schemeClr>
                </a:solidFill>
                <a:latin typeface="Franklin Gothic Demi Cond" panose="020B0706030402020204" pitchFamily="34" charset="0"/>
              </a:rPr>
              <a:t>: </a:t>
            </a:r>
          </a:p>
          <a:p>
            <a:pPr marL="285750" indent="-285750">
              <a:buFont typeface="Arial" panose="020B0604020202020204" pitchFamily="34" charset="0"/>
              <a:buChar char="•"/>
            </a:pPr>
            <a:r>
              <a:rPr lang="fr-FR" dirty="0">
                <a:solidFill>
                  <a:schemeClr val="bg1">
                    <a:lumMod val="95000"/>
                  </a:schemeClr>
                </a:solidFill>
                <a:latin typeface="Franklin Gothic Demi Cond" panose="020B0706030402020204" pitchFamily="34" charset="0"/>
              </a:rPr>
              <a:t>S’authentifier</a:t>
            </a:r>
          </a:p>
        </p:txBody>
      </p:sp>
      <p:sp>
        <p:nvSpPr>
          <p:cNvPr id="10" name="ZoneTexte 9">
            <a:extLst>
              <a:ext uri="{FF2B5EF4-FFF2-40B4-BE49-F238E27FC236}">
                <a16:creationId xmlns:a16="http://schemas.microsoft.com/office/drawing/2014/main" id="{96A8A806-DE62-44EF-83CF-94BECA94FEDD}"/>
              </a:ext>
            </a:extLst>
          </p:cNvPr>
          <p:cNvSpPr txBox="1"/>
          <p:nvPr/>
        </p:nvSpPr>
        <p:spPr>
          <a:xfrm>
            <a:off x="275966" y="4003439"/>
            <a:ext cx="4300153" cy="1200329"/>
          </a:xfrm>
          <a:prstGeom prst="rect">
            <a:avLst/>
          </a:prstGeom>
          <a:noFill/>
        </p:spPr>
        <p:txBody>
          <a:bodyPr wrap="square" rtlCol="0">
            <a:spAutoFit/>
          </a:bodyPr>
          <a:lstStyle/>
          <a:p>
            <a:r>
              <a:rPr lang="fr-FR" u="sng" dirty="0">
                <a:solidFill>
                  <a:srgbClr val="90604C"/>
                </a:solidFill>
                <a:latin typeface="Franklin Gothic Demi Cond" panose="020B0706030402020204" pitchFamily="34" charset="0"/>
              </a:rPr>
              <a:t>Rédacteur web connecté </a:t>
            </a:r>
            <a:r>
              <a:rPr lang="fr-FR" dirty="0">
                <a:solidFill>
                  <a:schemeClr val="bg1">
                    <a:lumMod val="95000"/>
                  </a:schemeClr>
                </a:solidFill>
                <a:latin typeface="Franklin Gothic Demi Cond" panose="020B0706030402020204" pitchFamily="34" charset="0"/>
              </a:rPr>
              <a:t>: </a:t>
            </a:r>
          </a:p>
          <a:p>
            <a:pPr marL="285750" indent="-285750">
              <a:buFont typeface="Arial" panose="020B0604020202020204" pitchFamily="34" charset="0"/>
              <a:buChar char="•"/>
            </a:pPr>
            <a:r>
              <a:rPr lang="fr-FR" dirty="0">
                <a:solidFill>
                  <a:schemeClr val="bg1">
                    <a:lumMod val="95000"/>
                  </a:schemeClr>
                </a:solidFill>
                <a:latin typeface="Franklin Gothic Demi Cond" panose="020B0706030402020204" pitchFamily="34" charset="0"/>
              </a:rPr>
              <a:t>CRUD – articles et chats </a:t>
            </a:r>
          </a:p>
          <a:p>
            <a:pPr marL="285750" indent="-285750">
              <a:buFont typeface="Arial" panose="020B0604020202020204" pitchFamily="34" charset="0"/>
              <a:buChar char="•"/>
            </a:pPr>
            <a:r>
              <a:rPr lang="fr-FR" dirty="0">
                <a:solidFill>
                  <a:schemeClr val="bg1">
                    <a:lumMod val="95000"/>
                  </a:schemeClr>
                </a:solidFill>
                <a:latin typeface="Franklin Gothic Demi Cond" panose="020B0706030402020204" pitchFamily="34" charset="0"/>
              </a:rPr>
              <a:t>Consulter et générer les formulaires en PDF</a:t>
            </a:r>
          </a:p>
          <a:p>
            <a:pPr marL="285750" indent="-285750">
              <a:buFont typeface="Arial" panose="020B0604020202020204" pitchFamily="34" charset="0"/>
              <a:buChar char="•"/>
            </a:pPr>
            <a:r>
              <a:rPr lang="fr-FR" dirty="0">
                <a:solidFill>
                  <a:schemeClr val="bg1">
                    <a:lumMod val="95000"/>
                  </a:schemeClr>
                </a:solidFill>
                <a:latin typeface="Franklin Gothic Demi Cond" panose="020B0706030402020204" pitchFamily="34" charset="0"/>
              </a:rPr>
              <a:t>Fermer la session</a:t>
            </a:r>
          </a:p>
        </p:txBody>
      </p:sp>
      <p:sp>
        <p:nvSpPr>
          <p:cNvPr id="11" name="ZoneTexte 10">
            <a:extLst>
              <a:ext uri="{FF2B5EF4-FFF2-40B4-BE49-F238E27FC236}">
                <a16:creationId xmlns:a16="http://schemas.microsoft.com/office/drawing/2014/main" id="{74DCBF95-D3EE-475D-9E8A-3E2556A3AFD2}"/>
              </a:ext>
            </a:extLst>
          </p:cNvPr>
          <p:cNvSpPr txBox="1"/>
          <p:nvPr/>
        </p:nvSpPr>
        <p:spPr>
          <a:xfrm>
            <a:off x="228598" y="5408936"/>
            <a:ext cx="4300153" cy="1154162"/>
          </a:xfrm>
          <a:prstGeom prst="rect">
            <a:avLst/>
          </a:prstGeom>
          <a:noFill/>
        </p:spPr>
        <p:txBody>
          <a:bodyPr wrap="square" rtlCol="0">
            <a:spAutoFit/>
          </a:bodyPr>
          <a:lstStyle/>
          <a:p>
            <a:r>
              <a:rPr lang="fr-FR" u="sng" dirty="0">
                <a:solidFill>
                  <a:srgbClr val="90604C"/>
                </a:solidFill>
                <a:latin typeface="Franklin Gothic Demi Cond" panose="020B0706030402020204" pitchFamily="34" charset="0"/>
              </a:rPr>
              <a:t>Admin</a:t>
            </a:r>
            <a:r>
              <a:rPr lang="fr-FR" dirty="0">
                <a:solidFill>
                  <a:schemeClr val="bg1">
                    <a:lumMod val="95000"/>
                  </a:schemeClr>
                </a:solidFill>
                <a:latin typeface="Franklin Gothic Demi Cond" panose="020B0706030402020204" pitchFamily="34" charset="0"/>
              </a:rPr>
              <a:t> : </a:t>
            </a:r>
          </a:p>
          <a:p>
            <a:pPr marL="285750" indent="-285750">
              <a:buFont typeface="Arial" panose="020B0604020202020204" pitchFamily="34" charset="0"/>
              <a:buChar char="•"/>
            </a:pPr>
            <a:r>
              <a:rPr lang="fr-FR" dirty="0">
                <a:solidFill>
                  <a:schemeClr val="bg1">
                    <a:lumMod val="95000"/>
                  </a:schemeClr>
                </a:solidFill>
                <a:latin typeface="Franklin Gothic Demi Cond" panose="020B0706030402020204" pitchFamily="34" charset="0"/>
              </a:rPr>
              <a:t>Créer compte rédacteur web </a:t>
            </a:r>
          </a:p>
          <a:p>
            <a:pPr marL="285750" indent="-285750">
              <a:buFont typeface="Arial" panose="020B0604020202020204" pitchFamily="34" charset="0"/>
              <a:buChar char="•"/>
            </a:pPr>
            <a:r>
              <a:rPr lang="fr-FR" dirty="0">
                <a:solidFill>
                  <a:schemeClr val="bg1">
                    <a:lumMod val="95000"/>
                  </a:schemeClr>
                </a:solidFill>
                <a:latin typeface="Franklin Gothic Demi Cond" panose="020B0706030402020204" pitchFamily="34" charset="0"/>
              </a:rPr>
              <a:t>Créer nouvelle catégorie en cas de besoin </a:t>
            </a:r>
          </a:p>
          <a:p>
            <a:endParaRPr lang="fr-FR" sz="1500" dirty="0">
              <a:solidFill>
                <a:schemeClr val="bg1">
                  <a:lumMod val="95000"/>
                </a:schemeClr>
              </a:solidFill>
            </a:endParaRPr>
          </a:p>
        </p:txBody>
      </p:sp>
      <p:sp>
        <p:nvSpPr>
          <p:cNvPr id="12" name="ZoneTexte 11">
            <a:extLst>
              <a:ext uri="{FF2B5EF4-FFF2-40B4-BE49-F238E27FC236}">
                <a16:creationId xmlns:a16="http://schemas.microsoft.com/office/drawing/2014/main" id="{7360BBEE-3831-4828-8B45-08C8C8C463BF}"/>
              </a:ext>
            </a:extLst>
          </p:cNvPr>
          <p:cNvSpPr txBox="1"/>
          <p:nvPr/>
        </p:nvSpPr>
        <p:spPr>
          <a:xfrm>
            <a:off x="-65452" y="32721"/>
            <a:ext cx="4701497"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Spécifications</a:t>
            </a:r>
            <a:r>
              <a:rPr lang="fr-FR" sz="2500" b="1" dirty="0">
                <a:solidFill>
                  <a:schemeClr val="bg1">
                    <a:lumMod val="95000"/>
                  </a:schemeClr>
                </a:solidFill>
                <a:latin typeface="Franklin Gothic Demi Cond" panose="020B0706030402020204" pitchFamily="34" charset="0"/>
              </a:rPr>
              <a:t> </a:t>
            </a:r>
            <a:r>
              <a:rPr lang="fr-FR" sz="3200" b="1" dirty="0">
                <a:solidFill>
                  <a:schemeClr val="bg1">
                    <a:lumMod val="95000"/>
                  </a:schemeClr>
                </a:solidFill>
                <a:latin typeface="Franklin Gothic Demi Cond" panose="020B0706030402020204" pitchFamily="34" charset="0"/>
              </a:rPr>
              <a:t>fonctionnelles</a:t>
            </a:r>
          </a:p>
        </p:txBody>
      </p:sp>
    </p:spTree>
    <p:extLst>
      <p:ext uri="{BB962C8B-B14F-4D97-AF65-F5344CB8AC3E}">
        <p14:creationId xmlns:p14="http://schemas.microsoft.com/office/powerpoint/2010/main" val="876977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44B25996-CEC1-471C-90DA-2C4BF4DA00E2}"/>
              </a:ext>
            </a:extLst>
          </p:cNvPr>
          <p:cNvPicPr>
            <a:picLocks noChangeAspect="1"/>
          </p:cNvPicPr>
          <p:nvPr/>
        </p:nvPicPr>
        <p:blipFill>
          <a:blip r:embed="rId2"/>
          <a:stretch>
            <a:fillRect/>
          </a:stretch>
        </p:blipFill>
        <p:spPr>
          <a:xfrm>
            <a:off x="0" y="-1"/>
            <a:ext cx="5346700" cy="6858001"/>
          </a:xfrm>
          <a:prstGeom prst="rect">
            <a:avLst/>
          </a:prstGeom>
        </p:spPr>
      </p:pic>
      <p:sp>
        <p:nvSpPr>
          <p:cNvPr id="16" name="ZoneTexte 15">
            <a:extLst>
              <a:ext uri="{FF2B5EF4-FFF2-40B4-BE49-F238E27FC236}">
                <a16:creationId xmlns:a16="http://schemas.microsoft.com/office/drawing/2014/main" id="{A9AA5B2C-8365-407B-BFEE-47867F347E39}"/>
              </a:ext>
            </a:extLst>
          </p:cNvPr>
          <p:cNvSpPr txBox="1"/>
          <p:nvPr/>
        </p:nvSpPr>
        <p:spPr>
          <a:xfrm>
            <a:off x="951163" y="1236294"/>
            <a:ext cx="3339480" cy="523220"/>
          </a:xfrm>
          <a:prstGeom prst="rect">
            <a:avLst/>
          </a:prstGeom>
          <a:noFill/>
        </p:spPr>
        <p:txBody>
          <a:bodyPr wrap="square" rtlCol="0">
            <a:spAutoFit/>
          </a:bodyPr>
          <a:lstStyle/>
          <a:p>
            <a:r>
              <a:rPr lang="fr-FR" sz="2800" u="sng" dirty="0">
                <a:solidFill>
                  <a:schemeClr val="bg1">
                    <a:lumMod val="95000"/>
                  </a:schemeClr>
                </a:solidFill>
                <a:latin typeface="Franklin Gothic Demi Cond" panose="020B0706030402020204" pitchFamily="34" charset="0"/>
              </a:rPr>
              <a:t>Diagramme d’activité </a:t>
            </a:r>
          </a:p>
        </p:txBody>
      </p:sp>
      <p:sp>
        <p:nvSpPr>
          <p:cNvPr id="17" name="ZoneTexte 16">
            <a:extLst>
              <a:ext uri="{FF2B5EF4-FFF2-40B4-BE49-F238E27FC236}">
                <a16:creationId xmlns:a16="http://schemas.microsoft.com/office/drawing/2014/main" id="{FA4FCFD3-7CBC-4A4D-825F-9BDFD5DD1A8C}"/>
              </a:ext>
            </a:extLst>
          </p:cNvPr>
          <p:cNvSpPr txBox="1"/>
          <p:nvPr/>
        </p:nvSpPr>
        <p:spPr>
          <a:xfrm>
            <a:off x="951163" y="2921167"/>
            <a:ext cx="3078571" cy="1384995"/>
          </a:xfrm>
          <a:prstGeom prst="rect">
            <a:avLst/>
          </a:prstGeom>
          <a:noFill/>
        </p:spPr>
        <p:txBody>
          <a:bodyPr wrap="square" rtlCol="0">
            <a:spAutoFit/>
          </a:bodyPr>
          <a:lstStyle/>
          <a:p>
            <a:pPr algn="ctr"/>
            <a:r>
              <a:rPr lang="fr-FR" sz="2800" dirty="0">
                <a:solidFill>
                  <a:srgbClr val="90604C"/>
                </a:solidFill>
                <a:latin typeface="Franklin Gothic Demi Cond" panose="020B0706030402020204" pitchFamily="34" charset="0"/>
              </a:rPr>
              <a:t>Cas d’utilisation </a:t>
            </a:r>
            <a:r>
              <a:rPr lang="fr-FR" sz="2800" dirty="0">
                <a:solidFill>
                  <a:schemeClr val="bg1">
                    <a:lumMod val="95000"/>
                  </a:schemeClr>
                </a:solidFill>
                <a:latin typeface="Franklin Gothic Demi Cond" panose="020B0706030402020204" pitchFamily="34" charset="0"/>
              </a:rPr>
              <a:t>: </a:t>
            </a:r>
          </a:p>
          <a:p>
            <a:pPr algn="ctr"/>
            <a:r>
              <a:rPr lang="fr-FR" sz="2800" dirty="0">
                <a:solidFill>
                  <a:schemeClr val="bg1">
                    <a:lumMod val="95000"/>
                  </a:schemeClr>
                </a:solidFill>
                <a:latin typeface="Franklin Gothic Demi Cond" panose="020B0706030402020204" pitchFamily="34" charset="0"/>
              </a:rPr>
              <a:t>créer un chat en famille d’accueil.</a:t>
            </a:r>
          </a:p>
        </p:txBody>
      </p:sp>
      <p:sp>
        <p:nvSpPr>
          <p:cNvPr id="18" name="ZoneTexte 17">
            <a:extLst>
              <a:ext uri="{FF2B5EF4-FFF2-40B4-BE49-F238E27FC236}">
                <a16:creationId xmlns:a16="http://schemas.microsoft.com/office/drawing/2014/main" id="{0A136590-44B6-4AE8-A595-6A36F94E09B7}"/>
              </a:ext>
            </a:extLst>
          </p:cNvPr>
          <p:cNvSpPr txBox="1"/>
          <p:nvPr/>
        </p:nvSpPr>
        <p:spPr>
          <a:xfrm>
            <a:off x="139701" y="13087"/>
            <a:ext cx="4701497"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Spécifications</a:t>
            </a:r>
            <a:r>
              <a:rPr lang="fr-FR" sz="2500" b="1" dirty="0">
                <a:solidFill>
                  <a:schemeClr val="bg1">
                    <a:lumMod val="95000"/>
                  </a:schemeClr>
                </a:solidFill>
                <a:latin typeface="Franklin Gothic Demi Cond" panose="020B0706030402020204" pitchFamily="34" charset="0"/>
              </a:rPr>
              <a:t> </a:t>
            </a:r>
            <a:r>
              <a:rPr lang="fr-FR" sz="3200" b="1" dirty="0">
                <a:solidFill>
                  <a:schemeClr val="bg1">
                    <a:lumMod val="95000"/>
                  </a:schemeClr>
                </a:solidFill>
                <a:latin typeface="Franklin Gothic Demi Cond" panose="020B0706030402020204" pitchFamily="34" charset="0"/>
              </a:rPr>
              <a:t>fonctionnelles</a:t>
            </a:r>
          </a:p>
        </p:txBody>
      </p:sp>
      <p:pic>
        <p:nvPicPr>
          <p:cNvPr id="19" name="Image 18">
            <a:extLst>
              <a:ext uri="{FF2B5EF4-FFF2-40B4-BE49-F238E27FC236}">
                <a16:creationId xmlns:a16="http://schemas.microsoft.com/office/drawing/2014/main" id="{8F48FBC4-C8C2-4296-ADDD-E080D582854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19495" y="379141"/>
            <a:ext cx="6846848" cy="5973438"/>
          </a:xfrm>
          <a:prstGeom prst="rect">
            <a:avLst/>
          </a:prstGeom>
          <a:noFill/>
          <a:ln>
            <a:noFill/>
          </a:ln>
        </p:spPr>
      </p:pic>
    </p:spTree>
    <p:extLst>
      <p:ext uri="{BB962C8B-B14F-4D97-AF65-F5344CB8AC3E}">
        <p14:creationId xmlns:p14="http://schemas.microsoft.com/office/powerpoint/2010/main" val="1128433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44B25996-CEC1-471C-90DA-2C4BF4DA00E2}"/>
              </a:ext>
            </a:extLst>
          </p:cNvPr>
          <p:cNvPicPr>
            <a:picLocks noChangeAspect="1"/>
          </p:cNvPicPr>
          <p:nvPr/>
        </p:nvPicPr>
        <p:blipFill>
          <a:blip r:embed="rId3"/>
          <a:stretch>
            <a:fillRect/>
          </a:stretch>
        </p:blipFill>
        <p:spPr>
          <a:xfrm>
            <a:off x="7333880" y="-24569"/>
            <a:ext cx="4858119" cy="6858000"/>
          </a:xfrm>
          <a:prstGeom prst="rect">
            <a:avLst/>
          </a:prstGeom>
        </p:spPr>
      </p:pic>
      <p:sp>
        <p:nvSpPr>
          <p:cNvPr id="14" name="ZoneTexte 13">
            <a:extLst>
              <a:ext uri="{FF2B5EF4-FFF2-40B4-BE49-F238E27FC236}">
                <a16:creationId xmlns:a16="http://schemas.microsoft.com/office/drawing/2014/main" id="{8AB12296-21FC-40AE-8A06-7EF54B2ACCC4}"/>
              </a:ext>
            </a:extLst>
          </p:cNvPr>
          <p:cNvSpPr txBox="1"/>
          <p:nvPr/>
        </p:nvSpPr>
        <p:spPr>
          <a:xfrm>
            <a:off x="7893454" y="1247776"/>
            <a:ext cx="3890035" cy="523220"/>
          </a:xfrm>
          <a:prstGeom prst="rect">
            <a:avLst/>
          </a:prstGeom>
          <a:noFill/>
        </p:spPr>
        <p:txBody>
          <a:bodyPr wrap="square" rtlCol="0">
            <a:spAutoFit/>
          </a:bodyPr>
          <a:lstStyle/>
          <a:p>
            <a:r>
              <a:rPr lang="fr-FR" sz="2800" u="sng" dirty="0">
                <a:solidFill>
                  <a:schemeClr val="bg1">
                    <a:lumMod val="95000"/>
                  </a:schemeClr>
                </a:solidFill>
                <a:latin typeface="Franklin Gothic Demi Cond" panose="020B0706030402020204" pitchFamily="34" charset="0"/>
              </a:rPr>
              <a:t>Diagramme de séquence </a:t>
            </a:r>
          </a:p>
        </p:txBody>
      </p:sp>
      <p:sp>
        <p:nvSpPr>
          <p:cNvPr id="15" name="ZoneTexte 14">
            <a:extLst>
              <a:ext uri="{FF2B5EF4-FFF2-40B4-BE49-F238E27FC236}">
                <a16:creationId xmlns:a16="http://schemas.microsoft.com/office/drawing/2014/main" id="{59DC434E-B550-4E60-AF9D-1D880EA21916}"/>
              </a:ext>
            </a:extLst>
          </p:cNvPr>
          <p:cNvSpPr txBox="1"/>
          <p:nvPr/>
        </p:nvSpPr>
        <p:spPr>
          <a:xfrm>
            <a:off x="8145342" y="2932649"/>
            <a:ext cx="3078571" cy="1384995"/>
          </a:xfrm>
          <a:prstGeom prst="rect">
            <a:avLst/>
          </a:prstGeom>
          <a:noFill/>
        </p:spPr>
        <p:txBody>
          <a:bodyPr wrap="square" rtlCol="0">
            <a:spAutoFit/>
          </a:bodyPr>
          <a:lstStyle/>
          <a:p>
            <a:pPr algn="ctr"/>
            <a:r>
              <a:rPr lang="fr-FR" sz="2800" dirty="0">
                <a:solidFill>
                  <a:srgbClr val="90604C"/>
                </a:solidFill>
                <a:latin typeface="Franklin Gothic Demi Cond" panose="020B0706030402020204" pitchFamily="34" charset="0"/>
              </a:rPr>
              <a:t>Cas d’utilisation </a:t>
            </a:r>
            <a:r>
              <a:rPr lang="fr-FR" sz="2800" dirty="0">
                <a:solidFill>
                  <a:schemeClr val="bg1">
                    <a:lumMod val="95000"/>
                  </a:schemeClr>
                </a:solidFill>
                <a:latin typeface="Franklin Gothic Demi Cond" panose="020B0706030402020204" pitchFamily="34" charset="0"/>
              </a:rPr>
              <a:t>: </a:t>
            </a:r>
          </a:p>
          <a:p>
            <a:pPr algn="ctr"/>
            <a:r>
              <a:rPr lang="fr-FR" sz="2800" dirty="0">
                <a:solidFill>
                  <a:schemeClr val="bg1">
                    <a:lumMod val="95000"/>
                  </a:schemeClr>
                </a:solidFill>
                <a:latin typeface="Franklin Gothic Demi Cond" panose="020B0706030402020204" pitchFamily="34" charset="0"/>
              </a:rPr>
              <a:t>créer un chat en famille d’accueil.</a:t>
            </a:r>
          </a:p>
        </p:txBody>
      </p:sp>
      <p:sp>
        <p:nvSpPr>
          <p:cNvPr id="16" name="ZoneTexte 15">
            <a:extLst>
              <a:ext uri="{FF2B5EF4-FFF2-40B4-BE49-F238E27FC236}">
                <a16:creationId xmlns:a16="http://schemas.microsoft.com/office/drawing/2014/main" id="{6F801EE5-DE3B-4ECA-A9D0-FF744771BBDE}"/>
              </a:ext>
            </a:extLst>
          </p:cNvPr>
          <p:cNvSpPr txBox="1"/>
          <p:nvPr/>
        </p:nvSpPr>
        <p:spPr>
          <a:xfrm>
            <a:off x="7333880" y="24569"/>
            <a:ext cx="4701497"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Spécifications</a:t>
            </a:r>
            <a:r>
              <a:rPr lang="fr-FR" sz="2500" b="1" dirty="0">
                <a:solidFill>
                  <a:schemeClr val="bg1">
                    <a:lumMod val="95000"/>
                  </a:schemeClr>
                </a:solidFill>
                <a:latin typeface="Franklin Gothic Demi Cond" panose="020B0706030402020204" pitchFamily="34" charset="0"/>
              </a:rPr>
              <a:t> </a:t>
            </a:r>
            <a:r>
              <a:rPr lang="fr-FR" sz="3200" b="1" dirty="0">
                <a:solidFill>
                  <a:schemeClr val="bg1">
                    <a:lumMod val="95000"/>
                  </a:schemeClr>
                </a:solidFill>
                <a:latin typeface="Franklin Gothic Demi Cond" panose="020B0706030402020204" pitchFamily="34" charset="0"/>
              </a:rPr>
              <a:t>fonctionnelles</a:t>
            </a:r>
          </a:p>
        </p:txBody>
      </p:sp>
      <p:pic>
        <p:nvPicPr>
          <p:cNvPr id="17" name="Image 16">
            <a:extLst>
              <a:ext uri="{FF2B5EF4-FFF2-40B4-BE49-F238E27FC236}">
                <a16:creationId xmlns:a16="http://schemas.microsoft.com/office/drawing/2014/main" id="{9584B94D-C477-4DAB-98FD-3FA5ABB5B5E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984760"/>
            <a:ext cx="7647056" cy="4888479"/>
          </a:xfrm>
          <a:prstGeom prst="rect">
            <a:avLst/>
          </a:prstGeom>
          <a:noFill/>
          <a:ln>
            <a:noFill/>
          </a:ln>
        </p:spPr>
      </p:pic>
    </p:spTree>
    <p:extLst>
      <p:ext uri="{BB962C8B-B14F-4D97-AF65-F5344CB8AC3E}">
        <p14:creationId xmlns:p14="http://schemas.microsoft.com/office/powerpoint/2010/main" val="1733213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44B25996-CEC1-471C-90DA-2C4BF4DA00E2}"/>
              </a:ext>
            </a:extLst>
          </p:cNvPr>
          <p:cNvPicPr>
            <a:picLocks noChangeAspect="1"/>
          </p:cNvPicPr>
          <p:nvPr/>
        </p:nvPicPr>
        <p:blipFill>
          <a:blip r:embed="rId3"/>
          <a:stretch>
            <a:fillRect/>
          </a:stretch>
        </p:blipFill>
        <p:spPr>
          <a:xfrm>
            <a:off x="0" y="-24569"/>
            <a:ext cx="12191999" cy="916667"/>
          </a:xfrm>
          <a:prstGeom prst="rect">
            <a:avLst/>
          </a:prstGeom>
        </p:spPr>
      </p:pic>
      <p:sp>
        <p:nvSpPr>
          <p:cNvPr id="14" name="ZoneTexte 13">
            <a:extLst>
              <a:ext uri="{FF2B5EF4-FFF2-40B4-BE49-F238E27FC236}">
                <a16:creationId xmlns:a16="http://schemas.microsoft.com/office/drawing/2014/main" id="{8AB12296-21FC-40AE-8A06-7EF54B2ACCC4}"/>
              </a:ext>
            </a:extLst>
          </p:cNvPr>
          <p:cNvSpPr txBox="1"/>
          <p:nvPr/>
        </p:nvSpPr>
        <p:spPr>
          <a:xfrm>
            <a:off x="645161" y="958592"/>
            <a:ext cx="3890035" cy="523220"/>
          </a:xfrm>
          <a:prstGeom prst="rect">
            <a:avLst/>
          </a:prstGeom>
          <a:noFill/>
        </p:spPr>
        <p:txBody>
          <a:bodyPr wrap="square" rtlCol="0">
            <a:spAutoFit/>
          </a:bodyPr>
          <a:lstStyle/>
          <a:p>
            <a:r>
              <a:rPr lang="fr-FR" sz="2800" u="sng" dirty="0">
                <a:solidFill>
                  <a:srgbClr val="90604C"/>
                </a:solidFill>
                <a:latin typeface="Franklin Gothic Demi Cond" panose="020B0706030402020204" pitchFamily="34" charset="0"/>
              </a:rPr>
              <a:t>Maquettes :</a:t>
            </a:r>
          </a:p>
        </p:txBody>
      </p:sp>
      <p:sp>
        <p:nvSpPr>
          <p:cNvPr id="16" name="ZoneTexte 15">
            <a:extLst>
              <a:ext uri="{FF2B5EF4-FFF2-40B4-BE49-F238E27FC236}">
                <a16:creationId xmlns:a16="http://schemas.microsoft.com/office/drawing/2014/main" id="{6F801EE5-DE3B-4ECA-A9D0-FF744771BBDE}"/>
              </a:ext>
            </a:extLst>
          </p:cNvPr>
          <p:cNvSpPr txBox="1"/>
          <p:nvPr/>
        </p:nvSpPr>
        <p:spPr>
          <a:xfrm>
            <a:off x="0" y="0"/>
            <a:ext cx="4701497"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Spécifications</a:t>
            </a:r>
            <a:r>
              <a:rPr lang="fr-FR" sz="2500" b="1" dirty="0">
                <a:solidFill>
                  <a:schemeClr val="bg1">
                    <a:lumMod val="95000"/>
                  </a:schemeClr>
                </a:solidFill>
                <a:latin typeface="Franklin Gothic Demi Cond" panose="020B0706030402020204" pitchFamily="34" charset="0"/>
              </a:rPr>
              <a:t> </a:t>
            </a:r>
            <a:r>
              <a:rPr lang="fr-FR" sz="3200" b="1" dirty="0">
                <a:solidFill>
                  <a:schemeClr val="bg1">
                    <a:lumMod val="95000"/>
                  </a:schemeClr>
                </a:solidFill>
                <a:latin typeface="Franklin Gothic Demi Cond" panose="020B0706030402020204" pitchFamily="34" charset="0"/>
              </a:rPr>
              <a:t>fonctionnelles</a:t>
            </a:r>
          </a:p>
        </p:txBody>
      </p:sp>
      <p:pic>
        <p:nvPicPr>
          <p:cNvPr id="7" name="Image 6">
            <a:extLst>
              <a:ext uri="{FF2B5EF4-FFF2-40B4-BE49-F238E27FC236}">
                <a16:creationId xmlns:a16="http://schemas.microsoft.com/office/drawing/2014/main" id="{12064C64-27CD-44C7-8CDD-4DEB671E2E4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56476" y="1481813"/>
            <a:ext cx="5839524" cy="3520362"/>
          </a:xfrm>
          <a:prstGeom prst="rect">
            <a:avLst/>
          </a:prstGeom>
          <a:noFill/>
          <a:ln>
            <a:noFill/>
          </a:ln>
        </p:spPr>
      </p:pic>
      <p:pic>
        <p:nvPicPr>
          <p:cNvPr id="8" name="Image 7">
            <a:extLst>
              <a:ext uri="{FF2B5EF4-FFF2-40B4-BE49-F238E27FC236}">
                <a16:creationId xmlns:a16="http://schemas.microsoft.com/office/drawing/2014/main" id="{20C25C30-A39A-490B-A1DD-65CE1032BDD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473051" y="1486535"/>
            <a:ext cx="5001554" cy="3977563"/>
          </a:xfrm>
          <a:prstGeom prst="rect">
            <a:avLst/>
          </a:prstGeom>
          <a:noFill/>
          <a:ln>
            <a:noFill/>
          </a:ln>
        </p:spPr>
      </p:pic>
    </p:spTree>
    <p:extLst>
      <p:ext uri="{BB962C8B-B14F-4D97-AF65-F5344CB8AC3E}">
        <p14:creationId xmlns:p14="http://schemas.microsoft.com/office/powerpoint/2010/main" val="609160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60F7D7F-4044-4D9F-B941-CF19A6A1904B}"/>
              </a:ext>
            </a:extLst>
          </p:cNvPr>
          <p:cNvPicPr>
            <a:picLocks noChangeAspect="1"/>
          </p:cNvPicPr>
          <p:nvPr/>
        </p:nvPicPr>
        <p:blipFill>
          <a:blip r:embed="rId3"/>
          <a:stretch>
            <a:fillRect/>
          </a:stretch>
        </p:blipFill>
        <p:spPr>
          <a:xfrm>
            <a:off x="0" y="0"/>
            <a:ext cx="12192000" cy="669932"/>
          </a:xfrm>
          <a:prstGeom prst="rect">
            <a:avLst/>
          </a:prstGeom>
        </p:spPr>
      </p:pic>
      <p:sp>
        <p:nvSpPr>
          <p:cNvPr id="5" name="ZoneTexte 4">
            <a:extLst>
              <a:ext uri="{FF2B5EF4-FFF2-40B4-BE49-F238E27FC236}">
                <a16:creationId xmlns:a16="http://schemas.microsoft.com/office/drawing/2014/main" id="{6473F19C-34BB-459B-9220-CFBB3EA856F9}"/>
              </a:ext>
            </a:extLst>
          </p:cNvPr>
          <p:cNvSpPr txBox="1"/>
          <p:nvPr/>
        </p:nvSpPr>
        <p:spPr>
          <a:xfrm>
            <a:off x="371981" y="844985"/>
            <a:ext cx="8963379" cy="477054"/>
          </a:xfrm>
          <a:prstGeom prst="rect">
            <a:avLst/>
          </a:prstGeom>
          <a:noFill/>
        </p:spPr>
        <p:txBody>
          <a:bodyPr wrap="square" rtlCol="0">
            <a:spAutoFit/>
          </a:bodyPr>
          <a:lstStyle/>
          <a:p>
            <a:r>
              <a:rPr lang="fr-FR" sz="2500" u="sng" dirty="0">
                <a:solidFill>
                  <a:srgbClr val="90604C"/>
                </a:solidFill>
                <a:latin typeface="Franklin Gothic Demi Cond" panose="020B0706030402020204" pitchFamily="34" charset="0"/>
              </a:rPr>
              <a:t>Dictionnaire des données </a:t>
            </a:r>
          </a:p>
        </p:txBody>
      </p:sp>
      <p:graphicFrame>
        <p:nvGraphicFramePr>
          <p:cNvPr id="12" name="Tableau 12">
            <a:extLst>
              <a:ext uri="{FF2B5EF4-FFF2-40B4-BE49-F238E27FC236}">
                <a16:creationId xmlns:a16="http://schemas.microsoft.com/office/drawing/2014/main" id="{48AB8EC3-44D3-42F4-9271-87E5A79C0D45}"/>
              </a:ext>
            </a:extLst>
          </p:cNvPr>
          <p:cNvGraphicFramePr>
            <a:graphicFrameLocks noGrp="1"/>
          </p:cNvGraphicFramePr>
          <p:nvPr>
            <p:extLst>
              <p:ext uri="{D42A27DB-BD31-4B8C-83A1-F6EECF244321}">
                <p14:modId xmlns:p14="http://schemas.microsoft.com/office/powerpoint/2010/main" val="3468142551"/>
              </p:ext>
            </p:extLst>
          </p:nvPr>
        </p:nvGraphicFramePr>
        <p:xfrm>
          <a:off x="245327" y="1497092"/>
          <a:ext cx="6122022" cy="3566160"/>
        </p:xfrm>
        <a:graphic>
          <a:graphicData uri="http://schemas.openxmlformats.org/drawingml/2006/table">
            <a:tbl>
              <a:tblPr firstRow="1" bandRow="1">
                <a:tableStyleId>{EB344D84-9AFB-497E-A393-DC336BA19D2E}</a:tableStyleId>
              </a:tblPr>
              <a:tblGrid>
                <a:gridCol w="2475571">
                  <a:extLst>
                    <a:ext uri="{9D8B030D-6E8A-4147-A177-3AD203B41FA5}">
                      <a16:colId xmlns:a16="http://schemas.microsoft.com/office/drawing/2014/main" val="1607112895"/>
                    </a:ext>
                  </a:extLst>
                </a:gridCol>
                <a:gridCol w="3646451">
                  <a:extLst>
                    <a:ext uri="{9D8B030D-6E8A-4147-A177-3AD203B41FA5}">
                      <a16:colId xmlns:a16="http://schemas.microsoft.com/office/drawing/2014/main" val="800097595"/>
                    </a:ext>
                  </a:extLst>
                </a:gridCol>
              </a:tblGrid>
              <a:tr h="278466">
                <a:tc>
                  <a:txBody>
                    <a:bodyPr/>
                    <a:lstStyle/>
                    <a:p>
                      <a:r>
                        <a:rPr lang="fr-FR" b="0" dirty="0">
                          <a:latin typeface="Franklin Gothic Demi Cond" panose="020B0706030402020204" pitchFamily="34" charset="0"/>
                        </a:rPr>
                        <a:t>Dictionnaire des données</a:t>
                      </a:r>
                    </a:p>
                  </a:txBody>
                  <a:tcPr/>
                </a:tc>
                <a:tc>
                  <a:txBody>
                    <a:bodyPr/>
                    <a:lstStyle/>
                    <a:p>
                      <a:r>
                        <a:rPr lang="fr-FR" b="0" dirty="0">
                          <a:latin typeface="Franklin Gothic Demi Cond" panose="020B0706030402020204" pitchFamily="34" charset="0"/>
                        </a:rPr>
                        <a:t>Désignation</a:t>
                      </a:r>
                    </a:p>
                  </a:txBody>
                  <a:tcPr/>
                </a:tc>
                <a:extLst>
                  <a:ext uri="{0D108BD9-81ED-4DB2-BD59-A6C34878D82A}">
                    <a16:rowId xmlns:a16="http://schemas.microsoft.com/office/drawing/2014/main" val="1965866518"/>
                  </a:ext>
                </a:extLst>
              </a:tr>
              <a:tr h="278466">
                <a:tc>
                  <a:txBody>
                    <a:bodyPr/>
                    <a:lstStyle/>
                    <a:p>
                      <a:r>
                        <a:rPr lang="fr-FR" dirty="0">
                          <a:latin typeface="Franklin Gothic Demi Cond" panose="020B0706030402020204" pitchFamily="34" charset="0"/>
                        </a:rPr>
                        <a:t>User</a:t>
                      </a:r>
                    </a:p>
                  </a:txBody>
                  <a:tcPr/>
                </a:tc>
                <a:tc>
                  <a:txBody>
                    <a:bodyPr/>
                    <a:lstStyle/>
                    <a:p>
                      <a:r>
                        <a:rPr lang="fr-FR" dirty="0">
                          <a:latin typeface="Franklin Gothic Demi Cond" panose="020B0706030402020204" pitchFamily="34" charset="0"/>
                        </a:rPr>
                        <a:t>Compte d’accès</a:t>
                      </a:r>
                    </a:p>
                  </a:txBody>
                  <a:tcPr/>
                </a:tc>
                <a:extLst>
                  <a:ext uri="{0D108BD9-81ED-4DB2-BD59-A6C34878D82A}">
                    <a16:rowId xmlns:a16="http://schemas.microsoft.com/office/drawing/2014/main" val="2090777"/>
                  </a:ext>
                </a:extLst>
              </a:tr>
              <a:tr h="278466">
                <a:tc>
                  <a:txBody>
                    <a:bodyPr/>
                    <a:lstStyle/>
                    <a:p>
                      <a:r>
                        <a:rPr lang="fr-FR" dirty="0">
                          <a:latin typeface="Franklin Gothic Demi Cond" panose="020B0706030402020204" pitchFamily="34" charset="0"/>
                        </a:rPr>
                        <a:t>Cat</a:t>
                      </a:r>
                    </a:p>
                  </a:txBody>
                  <a:tcPr/>
                </a:tc>
                <a:tc>
                  <a:txBody>
                    <a:bodyPr/>
                    <a:lstStyle/>
                    <a:p>
                      <a:r>
                        <a:rPr lang="fr-FR" dirty="0">
                          <a:latin typeface="Franklin Gothic Demi Cond" panose="020B0706030402020204" pitchFamily="34" charset="0"/>
                        </a:rPr>
                        <a:t>Fiches d’identités chats de </a:t>
                      </a:r>
                      <a:r>
                        <a:rPr lang="fr-FR" sz="1800" kern="1200" dirty="0">
                          <a:solidFill>
                            <a:schemeClr val="dk1"/>
                          </a:solidFill>
                          <a:latin typeface="Franklin Gothic Demi Cond" panose="020B0706030402020204" pitchFamily="34" charset="0"/>
                          <a:ea typeface="+mn-ea"/>
                          <a:cs typeface="+mn-cs"/>
                        </a:rPr>
                        <a:t>l’association</a:t>
                      </a:r>
                    </a:p>
                  </a:txBody>
                  <a:tcPr/>
                </a:tc>
                <a:extLst>
                  <a:ext uri="{0D108BD9-81ED-4DB2-BD59-A6C34878D82A}">
                    <a16:rowId xmlns:a16="http://schemas.microsoft.com/office/drawing/2014/main" val="1225941072"/>
                  </a:ext>
                </a:extLst>
              </a:tr>
              <a:tr h="278466">
                <a:tc>
                  <a:txBody>
                    <a:bodyPr/>
                    <a:lstStyle/>
                    <a:p>
                      <a:r>
                        <a:rPr lang="fr-FR" dirty="0">
                          <a:latin typeface="Franklin Gothic Demi Cond" panose="020B0706030402020204" pitchFamily="34" charset="0"/>
                        </a:rPr>
                        <a:t>CategoryCat</a:t>
                      </a:r>
                    </a:p>
                  </a:txBody>
                  <a:tcPr/>
                </a:tc>
                <a:tc>
                  <a:txBody>
                    <a:bodyPr/>
                    <a:lstStyle/>
                    <a:p>
                      <a:r>
                        <a:rPr lang="fr-FR" dirty="0">
                          <a:latin typeface="Franklin Gothic Demi Cond" panose="020B0706030402020204" pitchFamily="34" charset="0"/>
                        </a:rPr>
                        <a:t>Répertoriés par catégorie</a:t>
                      </a:r>
                    </a:p>
                  </a:txBody>
                  <a:tcPr/>
                </a:tc>
                <a:extLst>
                  <a:ext uri="{0D108BD9-81ED-4DB2-BD59-A6C34878D82A}">
                    <a16:rowId xmlns:a16="http://schemas.microsoft.com/office/drawing/2014/main" val="2274041552"/>
                  </a:ext>
                </a:extLst>
              </a:tr>
              <a:tr h="278466">
                <a:tc>
                  <a:txBody>
                    <a:bodyPr/>
                    <a:lstStyle/>
                    <a:p>
                      <a:r>
                        <a:rPr lang="fr-FR" dirty="0">
                          <a:latin typeface="Franklin Gothic Demi Cond" panose="020B0706030402020204" pitchFamily="34" charset="0"/>
                        </a:rPr>
                        <a:t>Article</a:t>
                      </a:r>
                    </a:p>
                  </a:txBody>
                  <a:tcPr/>
                </a:tc>
                <a:tc>
                  <a:txBody>
                    <a:bodyPr/>
                    <a:lstStyle/>
                    <a:p>
                      <a:r>
                        <a:rPr lang="fr-FR" dirty="0">
                          <a:latin typeface="Franklin Gothic Demi Cond" panose="020B0706030402020204" pitchFamily="34" charset="0"/>
                        </a:rPr>
                        <a:t>Contenu des articles</a:t>
                      </a:r>
                    </a:p>
                  </a:txBody>
                  <a:tcPr/>
                </a:tc>
                <a:extLst>
                  <a:ext uri="{0D108BD9-81ED-4DB2-BD59-A6C34878D82A}">
                    <a16:rowId xmlns:a16="http://schemas.microsoft.com/office/drawing/2014/main" val="2509000802"/>
                  </a:ext>
                </a:extLst>
              </a:tr>
              <a:tr h="278466">
                <a:tc>
                  <a:txBody>
                    <a:bodyPr/>
                    <a:lstStyle/>
                    <a:p>
                      <a:r>
                        <a:rPr lang="fr-FR" dirty="0">
                          <a:latin typeface="Franklin Gothic Demi Cond" panose="020B0706030402020204" pitchFamily="34" charset="0"/>
                        </a:rPr>
                        <a:t>CategoryArticle</a:t>
                      </a:r>
                    </a:p>
                  </a:txBody>
                  <a:tcPr/>
                </a:tc>
                <a:tc>
                  <a:txBody>
                    <a:bodyPr/>
                    <a:lstStyle/>
                    <a:p>
                      <a:r>
                        <a:rPr lang="fr-FR" dirty="0">
                          <a:latin typeface="Franklin Gothic Demi Cond" panose="020B0706030402020204" pitchFamily="34" charset="0"/>
                        </a:rPr>
                        <a:t>Répertoriés par catégorie</a:t>
                      </a:r>
                    </a:p>
                  </a:txBody>
                  <a:tcPr/>
                </a:tc>
                <a:extLst>
                  <a:ext uri="{0D108BD9-81ED-4DB2-BD59-A6C34878D82A}">
                    <a16:rowId xmlns:a16="http://schemas.microsoft.com/office/drawing/2014/main" val="700285449"/>
                  </a:ext>
                </a:extLst>
              </a:tr>
              <a:tr h="278466">
                <a:tc>
                  <a:txBody>
                    <a:bodyPr/>
                    <a:lstStyle/>
                    <a:p>
                      <a:r>
                        <a:rPr lang="fr-FR" dirty="0">
                          <a:latin typeface="Franklin Gothic Demi Cond" panose="020B0706030402020204" pitchFamily="34" charset="0"/>
                        </a:rPr>
                        <a:t>Image</a:t>
                      </a:r>
                    </a:p>
                  </a:txBody>
                  <a:tcPr/>
                </a:tc>
                <a:tc>
                  <a:txBody>
                    <a:bodyPr/>
                    <a:lstStyle/>
                    <a:p>
                      <a:r>
                        <a:rPr lang="fr-FR" dirty="0">
                          <a:latin typeface="Franklin Gothic Demi Cond" panose="020B0706030402020204" pitchFamily="34" charset="0"/>
                        </a:rPr>
                        <a:t>Images associées aux chats et articles</a:t>
                      </a:r>
                    </a:p>
                  </a:txBody>
                  <a:tcPr/>
                </a:tc>
                <a:extLst>
                  <a:ext uri="{0D108BD9-81ED-4DB2-BD59-A6C34878D82A}">
                    <a16:rowId xmlns:a16="http://schemas.microsoft.com/office/drawing/2014/main" val="2993452980"/>
                  </a:ext>
                </a:extLst>
              </a:tr>
              <a:tr h="278466">
                <a:tc>
                  <a:txBody>
                    <a:bodyPr/>
                    <a:lstStyle/>
                    <a:p>
                      <a:r>
                        <a:rPr lang="fr-FR" dirty="0">
                          <a:latin typeface="Franklin Gothic Demi Cond" panose="020B0706030402020204" pitchFamily="34" charset="0"/>
                        </a:rPr>
                        <a:t>Form_fa</a:t>
                      </a:r>
                    </a:p>
                  </a:txBody>
                  <a:tcPr/>
                </a:tc>
                <a:tc>
                  <a:txBody>
                    <a:bodyPr/>
                    <a:lstStyle/>
                    <a:p>
                      <a:r>
                        <a:rPr lang="fr-FR" dirty="0">
                          <a:latin typeface="Franklin Gothic Demi Cond" panose="020B0706030402020204" pitchFamily="34" charset="0"/>
                        </a:rPr>
                        <a:t>Formulaire « devenir famille d’accueil »</a:t>
                      </a:r>
                    </a:p>
                  </a:txBody>
                  <a:tcPr/>
                </a:tc>
                <a:extLst>
                  <a:ext uri="{0D108BD9-81ED-4DB2-BD59-A6C34878D82A}">
                    <a16:rowId xmlns:a16="http://schemas.microsoft.com/office/drawing/2014/main" val="1358076377"/>
                  </a:ext>
                </a:extLst>
              </a:tr>
              <a:tr h="278466">
                <a:tc>
                  <a:txBody>
                    <a:bodyPr/>
                    <a:lstStyle/>
                    <a:p>
                      <a:r>
                        <a:rPr lang="fr-FR" dirty="0">
                          <a:latin typeface="Franklin Gothic Demi Cond" panose="020B0706030402020204" pitchFamily="34" charset="0"/>
                        </a:rPr>
                        <a:t>Form_adoption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latin typeface="Franklin Gothic Demi Cond" panose="020B0706030402020204" pitchFamily="34" charset="0"/>
                        </a:rPr>
                        <a:t>Formulaire « devenir famille adoptante»</a:t>
                      </a:r>
                    </a:p>
                  </a:txBody>
                  <a:tcPr/>
                </a:tc>
                <a:extLst>
                  <a:ext uri="{0D108BD9-81ED-4DB2-BD59-A6C34878D82A}">
                    <a16:rowId xmlns:a16="http://schemas.microsoft.com/office/drawing/2014/main" val="3112611515"/>
                  </a:ext>
                </a:extLst>
              </a:tr>
            </a:tbl>
          </a:graphicData>
        </a:graphic>
      </p:graphicFrame>
      <p:sp>
        <p:nvSpPr>
          <p:cNvPr id="13" name="ZoneTexte 12">
            <a:extLst>
              <a:ext uri="{FF2B5EF4-FFF2-40B4-BE49-F238E27FC236}">
                <a16:creationId xmlns:a16="http://schemas.microsoft.com/office/drawing/2014/main" id="{B17AD0A3-CED9-40E1-8814-4741FD157B6D}"/>
              </a:ext>
            </a:extLst>
          </p:cNvPr>
          <p:cNvSpPr txBox="1"/>
          <p:nvPr/>
        </p:nvSpPr>
        <p:spPr>
          <a:xfrm>
            <a:off x="371980" y="30726"/>
            <a:ext cx="8963379"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Spécifications techniques</a:t>
            </a:r>
          </a:p>
        </p:txBody>
      </p:sp>
      <p:graphicFrame>
        <p:nvGraphicFramePr>
          <p:cNvPr id="14" name="Tableau 14">
            <a:extLst>
              <a:ext uri="{FF2B5EF4-FFF2-40B4-BE49-F238E27FC236}">
                <a16:creationId xmlns:a16="http://schemas.microsoft.com/office/drawing/2014/main" id="{5F830B6B-BD23-4242-ADD2-1FC305488C84}"/>
              </a:ext>
            </a:extLst>
          </p:cNvPr>
          <p:cNvGraphicFramePr>
            <a:graphicFrameLocks noGrp="1"/>
          </p:cNvGraphicFramePr>
          <p:nvPr>
            <p:extLst>
              <p:ext uri="{D42A27DB-BD31-4B8C-83A1-F6EECF244321}">
                <p14:modId xmlns:p14="http://schemas.microsoft.com/office/powerpoint/2010/main" val="869513545"/>
              </p:ext>
            </p:extLst>
          </p:nvPr>
        </p:nvGraphicFramePr>
        <p:xfrm>
          <a:off x="6541501" y="1882455"/>
          <a:ext cx="5405172" cy="3093090"/>
        </p:xfrm>
        <a:graphic>
          <a:graphicData uri="http://schemas.openxmlformats.org/drawingml/2006/table">
            <a:tbl>
              <a:tblPr firstRow="1" bandRow="1">
                <a:tableStyleId>{EB344D84-9AFB-497E-A393-DC336BA19D2E}</a:tableStyleId>
              </a:tblPr>
              <a:tblGrid>
                <a:gridCol w="1783918">
                  <a:extLst>
                    <a:ext uri="{9D8B030D-6E8A-4147-A177-3AD203B41FA5}">
                      <a16:colId xmlns:a16="http://schemas.microsoft.com/office/drawing/2014/main" val="2910924887"/>
                    </a:ext>
                  </a:extLst>
                </a:gridCol>
                <a:gridCol w="1810627">
                  <a:extLst>
                    <a:ext uri="{9D8B030D-6E8A-4147-A177-3AD203B41FA5}">
                      <a16:colId xmlns:a16="http://schemas.microsoft.com/office/drawing/2014/main" val="386269875"/>
                    </a:ext>
                  </a:extLst>
                </a:gridCol>
                <a:gridCol w="1810627">
                  <a:extLst>
                    <a:ext uri="{9D8B030D-6E8A-4147-A177-3AD203B41FA5}">
                      <a16:colId xmlns:a16="http://schemas.microsoft.com/office/drawing/2014/main" val="376075908"/>
                    </a:ext>
                  </a:extLst>
                </a:gridCol>
              </a:tblGrid>
              <a:tr h="271907">
                <a:tc>
                  <a:txBody>
                    <a:bodyPr/>
                    <a:lstStyle/>
                    <a:p>
                      <a:r>
                        <a:rPr lang="fr-FR" dirty="0"/>
                        <a:t>Nom</a:t>
                      </a:r>
                    </a:p>
                  </a:txBody>
                  <a:tcPr/>
                </a:tc>
                <a:tc>
                  <a:txBody>
                    <a:bodyPr/>
                    <a:lstStyle/>
                    <a:p>
                      <a:r>
                        <a:rPr lang="fr-FR" dirty="0"/>
                        <a:t>Type</a:t>
                      </a:r>
                    </a:p>
                  </a:txBody>
                  <a:tcPr/>
                </a:tc>
                <a:tc>
                  <a:txBody>
                    <a:bodyPr/>
                    <a:lstStyle/>
                    <a:p>
                      <a:r>
                        <a:rPr lang="fr-FR" dirty="0"/>
                        <a:t>Taille</a:t>
                      </a:r>
                    </a:p>
                  </a:txBody>
                  <a:tcPr/>
                </a:tc>
                <a:extLst>
                  <a:ext uri="{0D108BD9-81ED-4DB2-BD59-A6C34878D82A}">
                    <a16:rowId xmlns:a16="http://schemas.microsoft.com/office/drawing/2014/main" val="1373909274"/>
                  </a:ext>
                </a:extLst>
              </a:tr>
              <a:tr h="271907">
                <a:tc>
                  <a:txBody>
                    <a:bodyPr/>
                    <a:lstStyle/>
                    <a:p>
                      <a:pPr algn="just">
                        <a:lnSpc>
                          <a:spcPct val="107000"/>
                        </a:lnSpc>
                        <a:spcAft>
                          <a:spcPts val="800"/>
                        </a:spcAft>
                      </a:pPr>
                      <a:r>
                        <a:rPr lang="fr-FR" sz="1800" kern="1200" dirty="0" err="1">
                          <a:solidFill>
                            <a:schemeClr val="dk1"/>
                          </a:solidFill>
                          <a:latin typeface="Franklin Gothic Demi Cond" panose="020B0706030402020204" pitchFamily="34" charset="0"/>
                          <a:ea typeface="+mn-ea"/>
                          <a:cs typeface="+mn-cs"/>
                        </a:rPr>
                        <a:t>name</a:t>
                      </a:r>
                      <a:endParaRPr lang="fr-FR" sz="1800" kern="1200" dirty="0">
                        <a:solidFill>
                          <a:schemeClr val="dk1"/>
                        </a:solidFill>
                        <a:latin typeface="Franklin Gothic Demi Cond" panose="020B0706030402020204" pitchFamily="34" charset="0"/>
                        <a:ea typeface="+mn-ea"/>
                        <a:cs typeface="+mn-cs"/>
                      </a:endParaRPr>
                    </a:p>
                  </a:txBody>
                  <a:tcPr marL="68580" marR="68580" marT="0" marB="0"/>
                </a:tc>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VARCHAR</a:t>
                      </a:r>
                    </a:p>
                  </a:txBody>
                  <a:tcPr marL="68580" marR="68580" marT="0" marB="0"/>
                </a:tc>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(255)</a:t>
                      </a:r>
                    </a:p>
                  </a:txBody>
                  <a:tcPr marL="68580" marR="68580" marT="0" marB="0"/>
                </a:tc>
                <a:extLst>
                  <a:ext uri="{0D108BD9-81ED-4DB2-BD59-A6C34878D82A}">
                    <a16:rowId xmlns:a16="http://schemas.microsoft.com/office/drawing/2014/main" val="3145764093"/>
                  </a:ext>
                </a:extLst>
              </a:tr>
              <a:tr h="271907">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slug</a:t>
                      </a:r>
                    </a:p>
                  </a:txBody>
                  <a:tcPr marL="68580" marR="68580" marT="0" marB="0"/>
                </a:tc>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VARCHAR</a:t>
                      </a:r>
                    </a:p>
                  </a:txBody>
                  <a:tcPr marL="68580" marR="68580" marT="0" marB="0"/>
                </a:tc>
                <a:tc>
                  <a:txBody>
                    <a:bodyPr/>
                    <a:lstStyle/>
                    <a:p>
                      <a:pPr algn="just">
                        <a:lnSpc>
                          <a:spcPct val="107000"/>
                        </a:lnSpc>
                        <a:spcAft>
                          <a:spcPts val="800"/>
                        </a:spcAft>
                      </a:pPr>
                      <a:r>
                        <a:rPr lang="fr-FR" sz="1800" kern="1200">
                          <a:solidFill>
                            <a:schemeClr val="dk1"/>
                          </a:solidFill>
                          <a:latin typeface="Franklin Gothic Demi Cond" panose="020B0706030402020204" pitchFamily="34" charset="0"/>
                          <a:ea typeface="+mn-ea"/>
                          <a:cs typeface="+mn-cs"/>
                        </a:rPr>
                        <a:t>(255)</a:t>
                      </a:r>
                    </a:p>
                  </a:txBody>
                  <a:tcPr marL="68580" marR="68580" marT="0" marB="0"/>
                </a:tc>
                <a:extLst>
                  <a:ext uri="{0D108BD9-81ED-4DB2-BD59-A6C34878D82A}">
                    <a16:rowId xmlns:a16="http://schemas.microsoft.com/office/drawing/2014/main" val="1927808182"/>
                  </a:ext>
                </a:extLst>
              </a:tr>
              <a:tr h="271907">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teaser</a:t>
                      </a:r>
                    </a:p>
                  </a:txBody>
                  <a:tcPr marL="68580" marR="68580" marT="0" marB="0"/>
                </a:tc>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TEXT</a:t>
                      </a:r>
                    </a:p>
                  </a:txBody>
                  <a:tcPr marL="68580" marR="68580" marT="0" marB="0"/>
                </a:tc>
                <a:tc>
                  <a:txBody>
                    <a:bodyPr/>
                    <a:lstStyle/>
                    <a:p>
                      <a:pPr algn="just">
                        <a:lnSpc>
                          <a:spcPct val="107000"/>
                        </a:lnSpc>
                        <a:spcAft>
                          <a:spcPts val="800"/>
                        </a:spcAft>
                      </a:pPr>
                      <a:r>
                        <a:rPr lang="fr-FR" sz="1800" kern="1200">
                          <a:solidFill>
                            <a:schemeClr val="dk1"/>
                          </a:solidFill>
                          <a:latin typeface="Franklin Gothic Demi Cond" panose="020B0706030402020204" pitchFamily="34" charset="0"/>
                          <a:ea typeface="+mn-ea"/>
                          <a:cs typeface="+mn-cs"/>
                        </a:rPr>
                        <a:t> </a:t>
                      </a:r>
                    </a:p>
                  </a:txBody>
                  <a:tcPr marL="68580" marR="68580" marT="0" marB="0"/>
                </a:tc>
                <a:extLst>
                  <a:ext uri="{0D108BD9-81ED-4DB2-BD59-A6C34878D82A}">
                    <a16:rowId xmlns:a16="http://schemas.microsoft.com/office/drawing/2014/main" val="1063215474"/>
                  </a:ext>
                </a:extLst>
              </a:tr>
              <a:tr h="271907">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description</a:t>
                      </a:r>
                    </a:p>
                  </a:txBody>
                  <a:tcPr marL="68580" marR="68580" marT="0" marB="0"/>
                </a:tc>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TEXT</a:t>
                      </a:r>
                    </a:p>
                  </a:txBody>
                  <a:tcPr marL="68580" marR="68580" marT="0" marB="0"/>
                </a:tc>
                <a:tc>
                  <a:txBody>
                    <a:bodyPr/>
                    <a:lstStyle/>
                    <a:p>
                      <a:pPr algn="just">
                        <a:lnSpc>
                          <a:spcPct val="107000"/>
                        </a:lnSpc>
                        <a:spcAft>
                          <a:spcPts val="800"/>
                        </a:spcAft>
                      </a:pPr>
                      <a:r>
                        <a:rPr lang="fr-FR" sz="1800" kern="1200">
                          <a:solidFill>
                            <a:schemeClr val="dk1"/>
                          </a:solidFill>
                          <a:latin typeface="Franklin Gothic Demi Cond" panose="020B0706030402020204" pitchFamily="34" charset="0"/>
                          <a:ea typeface="+mn-ea"/>
                          <a:cs typeface="+mn-cs"/>
                        </a:rPr>
                        <a:t> </a:t>
                      </a:r>
                    </a:p>
                  </a:txBody>
                  <a:tcPr marL="68580" marR="68580" marT="0" marB="0"/>
                </a:tc>
                <a:extLst>
                  <a:ext uri="{0D108BD9-81ED-4DB2-BD59-A6C34878D82A}">
                    <a16:rowId xmlns:a16="http://schemas.microsoft.com/office/drawing/2014/main" val="3200492770"/>
                  </a:ext>
                </a:extLst>
              </a:tr>
              <a:tr h="271907">
                <a:tc>
                  <a:txBody>
                    <a:bodyPr/>
                    <a:lstStyle/>
                    <a:p>
                      <a:pPr algn="just">
                        <a:lnSpc>
                          <a:spcPct val="107000"/>
                        </a:lnSpc>
                        <a:spcAft>
                          <a:spcPts val="800"/>
                        </a:spcAft>
                      </a:pPr>
                      <a:r>
                        <a:rPr lang="fr-FR" sz="1800" kern="1200" dirty="0" err="1">
                          <a:solidFill>
                            <a:schemeClr val="dk1"/>
                          </a:solidFill>
                          <a:latin typeface="Franklin Gothic Demi Cond" panose="020B0706030402020204" pitchFamily="34" charset="0"/>
                          <a:ea typeface="+mn-ea"/>
                          <a:cs typeface="+mn-cs"/>
                        </a:rPr>
                        <a:t>requirement</a:t>
                      </a:r>
                      <a:endParaRPr lang="fr-FR" sz="1800" kern="1200" dirty="0">
                        <a:solidFill>
                          <a:schemeClr val="dk1"/>
                        </a:solidFill>
                        <a:latin typeface="Franklin Gothic Demi Cond" panose="020B0706030402020204" pitchFamily="34" charset="0"/>
                        <a:ea typeface="+mn-ea"/>
                        <a:cs typeface="+mn-cs"/>
                      </a:endParaRPr>
                    </a:p>
                  </a:txBody>
                  <a:tcPr marL="68580" marR="68580" marT="0" marB="0"/>
                </a:tc>
                <a:tc>
                  <a:txBody>
                    <a:bodyPr/>
                    <a:lstStyle/>
                    <a:p>
                      <a:pPr algn="just">
                        <a:lnSpc>
                          <a:spcPct val="107000"/>
                        </a:lnSpc>
                        <a:spcAft>
                          <a:spcPts val="800"/>
                        </a:spcAft>
                      </a:pPr>
                      <a:r>
                        <a:rPr lang="fr-FR" sz="1800" kern="1200">
                          <a:solidFill>
                            <a:schemeClr val="dk1"/>
                          </a:solidFill>
                          <a:latin typeface="Franklin Gothic Demi Cond" panose="020B0706030402020204" pitchFamily="34" charset="0"/>
                          <a:ea typeface="+mn-ea"/>
                          <a:cs typeface="+mn-cs"/>
                        </a:rPr>
                        <a:t>TEXT</a:t>
                      </a:r>
                    </a:p>
                  </a:txBody>
                  <a:tcPr marL="68580" marR="68580" marT="0" marB="0"/>
                </a:tc>
                <a:tc>
                  <a:txBody>
                    <a:bodyPr/>
                    <a:lstStyle/>
                    <a:p>
                      <a:pPr algn="just">
                        <a:lnSpc>
                          <a:spcPct val="107000"/>
                        </a:lnSpc>
                        <a:spcAft>
                          <a:spcPts val="800"/>
                        </a:spcAft>
                      </a:pPr>
                      <a:r>
                        <a:rPr lang="fr-FR" sz="1800" kern="1200">
                          <a:solidFill>
                            <a:schemeClr val="dk1"/>
                          </a:solidFill>
                          <a:latin typeface="Franklin Gothic Demi Cond" panose="020B0706030402020204" pitchFamily="34" charset="0"/>
                          <a:ea typeface="+mn-ea"/>
                          <a:cs typeface="+mn-cs"/>
                        </a:rPr>
                        <a:t> </a:t>
                      </a:r>
                    </a:p>
                  </a:txBody>
                  <a:tcPr marL="68580" marR="68580" marT="0" marB="0"/>
                </a:tc>
                <a:extLst>
                  <a:ext uri="{0D108BD9-81ED-4DB2-BD59-A6C34878D82A}">
                    <a16:rowId xmlns:a16="http://schemas.microsoft.com/office/drawing/2014/main" val="2686850064"/>
                  </a:ext>
                </a:extLst>
              </a:tr>
              <a:tr h="271907">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city</a:t>
                      </a:r>
                    </a:p>
                  </a:txBody>
                  <a:tcPr marL="68580" marR="68580" marT="0" marB="0"/>
                </a:tc>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VARCHAR</a:t>
                      </a:r>
                    </a:p>
                  </a:txBody>
                  <a:tcPr marL="68580" marR="68580" marT="0" marB="0"/>
                </a:tc>
                <a:tc>
                  <a:txBody>
                    <a:bodyPr/>
                    <a:lstStyle/>
                    <a:p>
                      <a:pPr algn="just">
                        <a:lnSpc>
                          <a:spcPct val="107000"/>
                        </a:lnSpc>
                        <a:spcAft>
                          <a:spcPts val="800"/>
                        </a:spcAft>
                      </a:pPr>
                      <a:r>
                        <a:rPr lang="fr-FR" sz="1800" kern="1200">
                          <a:solidFill>
                            <a:schemeClr val="dk1"/>
                          </a:solidFill>
                          <a:latin typeface="Franklin Gothic Demi Cond" panose="020B0706030402020204" pitchFamily="34" charset="0"/>
                          <a:ea typeface="+mn-ea"/>
                          <a:cs typeface="+mn-cs"/>
                        </a:rPr>
                        <a:t>(255)</a:t>
                      </a:r>
                    </a:p>
                  </a:txBody>
                  <a:tcPr marL="68580" marR="68580" marT="0" marB="0"/>
                </a:tc>
                <a:extLst>
                  <a:ext uri="{0D108BD9-81ED-4DB2-BD59-A6C34878D82A}">
                    <a16:rowId xmlns:a16="http://schemas.microsoft.com/office/drawing/2014/main" val="3904644680"/>
                  </a:ext>
                </a:extLst>
              </a:tr>
              <a:tr h="271907">
                <a:tc>
                  <a:txBody>
                    <a:bodyPr/>
                    <a:lstStyle/>
                    <a:p>
                      <a:pPr algn="just">
                        <a:lnSpc>
                          <a:spcPct val="107000"/>
                        </a:lnSpc>
                        <a:spcAft>
                          <a:spcPts val="800"/>
                        </a:spcAft>
                      </a:pPr>
                      <a:r>
                        <a:rPr lang="fr-FR" sz="1800" kern="1200" dirty="0" err="1">
                          <a:solidFill>
                            <a:schemeClr val="dk1"/>
                          </a:solidFill>
                          <a:latin typeface="Franklin Gothic Demi Cond" panose="020B0706030402020204" pitchFamily="34" charset="0"/>
                          <a:ea typeface="+mn-ea"/>
                          <a:cs typeface="+mn-cs"/>
                        </a:rPr>
                        <a:t>adoption_date</a:t>
                      </a:r>
                      <a:endParaRPr lang="fr-FR" sz="1800" kern="1200" dirty="0">
                        <a:solidFill>
                          <a:schemeClr val="dk1"/>
                        </a:solidFill>
                        <a:latin typeface="Franklin Gothic Demi Cond" panose="020B0706030402020204" pitchFamily="34" charset="0"/>
                        <a:ea typeface="+mn-ea"/>
                        <a:cs typeface="+mn-cs"/>
                      </a:endParaRPr>
                    </a:p>
                  </a:txBody>
                  <a:tcPr marL="68580" marR="68580" marT="0" marB="0"/>
                </a:tc>
                <a:tc>
                  <a:txBody>
                    <a:bodyPr/>
                    <a:lstStyle/>
                    <a:p>
                      <a:pPr algn="just">
                        <a:lnSpc>
                          <a:spcPct val="107000"/>
                        </a:lnSpc>
                        <a:spcAft>
                          <a:spcPts val="800"/>
                        </a:spcAft>
                      </a:pPr>
                      <a:r>
                        <a:rPr lang="fr-FR" sz="1800" kern="1200">
                          <a:solidFill>
                            <a:schemeClr val="dk1"/>
                          </a:solidFill>
                          <a:latin typeface="Franklin Gothic Demi Cond" panose="020B0706030402020204" pitchFamily="34" charset="0"/>
                          <a:ea typeface="+mn-ea"/>
                          <a:cs typeface="+mn-cs"/>
                        </a:rPr>
                        <a:t>DATE</a:t>
                      </a:r>
                    </a:p>
                  </a:txBody>
                  <a:tcPr marL="68580" marR="68580" marT="0" marB="0"/>
                </a:tc>
                <a:tc>
                  <a:txBody>
                    <a:bodyPr/>
                    <a:lstStyle/>
                    <a:p>
                      <a:pPr algn="just">
                        <a:lnSpc>
                          <a:spcPct val="107000"/>
                        </a:lnSpc>
                        <a:spcAft>
                          <a:spcPts val="800"/>
                        </a:spcAft>
                      </a:pPr>
                      <a:r>
                        <a:rPr lang="fr-FR" sz="1800" kern="1200">
                          <a:solidFill>
                            <a:schemeClr val="dk1"/>
                          </a:solidFill>
                          <a:latin typeface="Franklin Gothic Demi Cond" panose="020B0706030402020204" pitchFamily="34" charset="0"/>
                          <a:ea typeface="+mn-ea"/>
                          <a:cs typeface="+mn-cs"/>
                        </a:rPr>
                        <a:t> </a:t>
                      </a:r>
                    </a:p>
                  </a:txBody>
                  <a:tcPr marL="68580" marR="68580" marT="0" marB="0"/>
                </a:tc>
                <a:extLst>
                  <a:ext uri="{0D108BD9-81ED-4DB2-BD59-A6C34878D82A}">
                    <a16:rowId xmlns:a16="http://schemas.microsoft.com/office/drawing/2014/main" val="3557451126"/>
                  </a:ext>
                </a:extLst>
              </a:tr>
              <a:tr h="271907">
                <a:tc>
                  <a:txBody>
                    <a:bodyPr/>
                    <a:lstStyle/>
                    <a:p>
                      <a:pPr algn="just">
                        <a:lnSpc>
                          <a:spcPct val="107000"/>
                        </a:lnSpc>
                        <a:spcAft>
                          <a:spcPts val="800"/>
                        </a:spcAft>
                      </a:pPr>
                      <a:r>
                        <a:rPr lang="fr-FR" sz="1800" kern="1200" dirty="0" err="1">
                          <a:solidFill>
                            <a:schemeClr val="dk1"/>
                          </a:solidFill>
                          <a:latin typeface="Franklin Gothic Demi Cond" panose="020B0706030402020204" pitchFamily="34" charset="0"/>
                          <a:ea typeface="+mn-ea"/>
                          <a:cs typeface="+mn-cs"/>
                        </a:rPr>
                        <a:t>available_date</a:t>
                      </a:r>
                      <a:endParaRPr lang="fr-FR" sz="1800" kern="1200" dirty="0">
                        <a:solidFill>
                          <a:schemeClr val="dk1"/>
                        </a:solidFill>
                        <a:latin typeface="Franklin Gothic Demi Cond" panose="020B0706030402020204" pitchFamily="34" charset="0"/>
                        <a:ea typeface="+mn-ea"/>
                        <a:cs typeface="+mn-cs"/>
                      </a:endParaRPr>
                    </a:p>
                  </a:txBody>
                  <a:tcPr marL="68580" marR="68580" marT="0" marB="0"/>
                </a:tc>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DATE</a:t>
                      </a:r>
                    </a:p>
                  </a:txBody>
                  <a:tcPr marL="68580" marR="68580" marT="0" marB="0"/>
                </a:tc>
                <a:tc>
                  <a:txBody>
                    <a:bodyPr/>
                    <a:lstStyle/>
                    <a:p>
                      <a:pPr algn="just">
                        <a:lnSpc>
                          <a:spcPct val="107000"/>
                        </a:lnSpc>
                        <a:spcAft>
                          <a:spcPts val="800"/>
                        </a:spcAft>
                      </a:pPr>
                      <a:r>
                        <a:rPr lang="fr-FR" sz="1800" kern="1200">
                          <a:solidFill>
                            <a:schemeClr val="dk1"/>
                          </a:solidFill>
                          <a:latin typeface="Franklin Gothic Demi Cond" panose="020B0706030402020204" pitchFamily="34" charset="0"/>
                          <a:ea typeface="+mn-ea"/>
                          <a:cs typeface="+mn-cs"/>
                        </a:rPr>
                        <a:t> </a:t>
                      </a:r>
                    </a:p>
                  </a:txBody>
                  <a:tcPr marL="68580" marR="68580" marT="0" marB="0"/>
                </a:tc>
                <a:extLst>
                  <a:ext uri="{0D108BD9-81ED-4DB2-BD59-A6C34878D82A}">
                    <a16:rowId xmlns:a16="http://schemas.microsoft.com/office/drawing/2014/main" val="2522374539"/>
                  </a:ext>
                </a:extLst>
              </a:tr>
              <a:tr h="271907">
                <a:tc>
                  <a:txBody>
                    <a:bodyPr/>
                    <a:lstStyle/>
                    <a:p>
                      <a:pPr algn="just">
                        <a:lnSpc>
                          <a:spcPct val="107000"/>
                        </a:lnSpc>
                        <a:spcAft>
                          <a:spcPts val="800"/>
                        </a:spcAft>
                      </a:pPr>
                      <a:r>
                        <a:rPr lang="fr-FR" sz="1800" kern="1200" dirty="0" err="1">
                          <a:solidFill>
                            <a:schemeClr val="dk1"/>
                          </a:solidFill>
                          <a:latin typeface="Franklin Gothic Demi Cond" panose="020B0706030402020204" pitchFamily="34" charset="0"/>
                          <a:ea typeface="+mn-ea"/>
                          <a:cs typeface="+mn-cs"/>
                        </a:rPr>
                        <a:t>is_sos</a:t>
                      </a:r>
                      <a:endParaRPr lang="fr-FR" sz="1800" kern="1200" dirty="0">
                        <a:solidFill>
                          <a:schemeClr val="dk1"/>
                        </a:solidFill>
                        <a:latin typeface="Franklin Gothic Demi Cond" panose="020B0706030402020204" pitchFamily="34" charset="0"/>
                        <a:ea typeface="+mn-ea"/>
                        <a:cs typeface="+mn-cs"/>
                      </a:endParaRPr>
                    </a:p>
                  </a:txBody>
                  <a:tcPr marL="68580" marR="68580" marT="0" marB="0"/>
                </a:tc>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BOOLEAN</a:t>
                      </a:r>
                    </a:p>
                  </a:txBody>
                  <a:tcPr marL="68580" marR="68580" marT="0" marB="0"/>
                </a:tc>
                <a:tc>
                  <a:txBody>
                    <a:bodyPr/>
                    <a:lstStyle/>
                    <a:p>
                      <a:pPr algn="just">
                        <a:lnSpc>
                          <a:spcPct val="107000"/>
                        </a:lnSpc>
                        <a:spcAft>
                          <a:spcPts val="800"/>
                        </a:spcAft>
                      </a:pPr>
                      <a:r>
                        <a:rPr lang="fr-FR" sz="1800" kern="1200">
                          <a:solidFill>
                            <a:schemeClr val="dk1"/>
                          </a:solidFill>
                          <a:latin typeface="Franklin Gothic Demi Cond" panose="020B0706030402020204" pitchFamily="34" charset="0"/>
                          <a:ea typeface="+mn-ea"/>
                          <a:cs typeface="+mn-cs"/>
                        </a:rPr>
                        <a:t> </a:t>
                      </a:r>
                    </a:p>
                  </a:txBody>
                  <a:tcPr marL="68580" marR="68580" marT="0" marB="0"/>
                </a:tc>
                <a:extLst>
                  <a:ext uri="{0D108BD9-81ED-4DB2-BD59-A6C34878D82A}">
                    <a16:rowId xmlns:a16="http://schemas.microsoft.com/office/drawing/2014/main" val="258336863"/>
                  </a:ext>
                </a:extLst>
              </a:tr>
              <a:tr h="271907">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visible</a:t>
                      </a:r>
                    </a:p>
                  </a:txBody>
                  <a:tcPr marL="68580" marR="68580" marT="0" marB="0"/>
                </a:tc>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BOOLEAN</a:t>
                      </a:r>
                    </a:p>
                  </a:txBody>
                  <a:tcPr marL="68580" marR="68580" marT="0" marB="0"/>
                </a:tc>
                <a:tc>
                  <a:txBody>
                    <a:bodyPr/>
                    <a:lstStyle/>
                    <a:p>
                      <a:pPr algn="just">
                        <a:lnSpc>
                          <a:spcPct val="107000"/>
                        </a:lnSpc>
                        <a:spcAft>
                          <a:spcPts val="800"/>
                        </a:spcAft>
                      </a:pPr>
                      <a:r>
                        <a:rPr lang="fr-FR" sz="1800" kern="1200" dirty="0">
                          <a:solidFill>
                            <a:schemeClr val="dk1"/>
                          </a:solidFill>
                          <a:latin typeface="Franklin Gothic Demi Cond" panose="020B0706030402020204" pitchFamily="34" charset="0"/>
                          <a:ea typeface="+mn-ea"/>
                          <a:cs typeface="+mn-cs"/>
                        </a:rPr>
                        <a:t> </a:t>
                      </a:r>
                    </a:p>
                  </a:txBody>
                  <a:tcPr marL="68580" marR="68580" marT="0" marB="0"/>
                </a:tc>
                <a:extLst>
                  <a:ext uri="{0D108BD9-81ED-4DB2-BD59-A6C34878D82A}">
                    <a16:rowId xmlns:a16="http://schemas.microsoft.com/office/drawing/2014/main" val="1599132450"/>
                  </a:ext>
                </a:extLst>
              </a:tr>
            </a:tbl>
          </a:graphicData>
        </a:graphic>
      </p:graphicFrame>
      <p:cxnSp>
        <p:nvCxnSpPr>
          <p:cNvPr id="16" name="Connecteur droit avec flèche 15">
            <a:extLst>
              <a:ext uri="{FF2B5EF4-FFF2-40B4-BE49-F238E27FC236}">
                <a16:creationId xmlns:a16="http://schemas.microsoft.com/office/drawing/2014/main" id="{B5C478F0-0D46-4F51-8D95-C5EA535A90CA}"/>
              </a:ext>
            </a:extLst>
          </p:cNvPr>
          <p:cNvCxnSpPr/>
          <p:nvPr/>
        </p:nvCxnSpPr>
        <p:spPr>
          <a:xfrm flipV="1">
            <a:off x="5073805" y="2553629"/>
            <a:ext cx="1467696" cy="111512"/>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1471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E112964-C852-474F-9976-921424D70ACC}"/>
              </a:ext>
            </a:extLst>
          </p:cNvPr>
          <p:cNvPicPr>
            <a:picLocks noChangeAspect="1"/>
          </p:cNvPicPr>
          <p:nvPr/>
        </p:nvPicPr>
        <p:blipFill>
          <a:blip r:embed="rId3"/>
          <a:stretch>
            <a:fillRect/>
          </a:stretch>
        </p:blipFill>
        <p:spPr>
          <a:xfrm>
            <a:off x="0" y="0"/>
            <a:ext cx="12191999" cy="535219"/>
          </a:xfrm>
          <a:prstGeom prst="rect">
            <a:avLst/>
          </a:prstGeom>
        </p:spPr>
      </p:pic>
      <p:sp>
        <p:nvSpPr>
          <p:cNvPr id="5" name="ZoneTexte 4">
            <a:extLst>
              <a:ext uri="{FF2B5EF4-FFF2-40B4-BE49-F238E27FC236}">
                <a16:creationId xmlns:a16="http://schemas.microsoft.com/office/drawing/2014/main" id="{9E040C98-B34C-49CE-B4E0-B3F3AB81E1AE}"/>
              </a:ext>
            </a:extLst>
          </p:cNvPr>
          <p:cNvSpPr txBox="1"/>
          <p:nvPr/>
        </p:nvSpPr>
        <p:spPr>
          <a:xfrm>
            <a:off x="327376" y="-49409"/>
            <a:ext cx="8963379" cy="584775"/>
          </a:xfrm>
          <a:prstGeom prst="rect">
            <a:avLst/>
          </a:prstGeom>
          <a:noFill/>
        </p:spPr>
        <p:txBody>
          <a:bodyPr wrap="square" rtlCol="0">
            <a:spAutoFit/>
          </a:bodyPr>
          <a:lstStyle/>
          <a:p>
            <a:r>
              <a:rPr lang="fr-FR" sz="3200" b="1" dirty="0">
                <a:solidFill>
                  <a:schemeClr val="bg1">
                    <a:lumMod val="95000"/>
                  </a:schemeClr>
                </a:solidFill>
                <a:latin typeface="Franklin Gothic Demi Cond" panose="020B0706030402020204" pitchFamily="34" charset="0"/>
              </a:rPr>
              <a:t>Spécifications techniques - MCD</a:t>
            </a:r>
          </a:p>
        </p:txBody>
      </p:sp>
      <p:pic>
        <p:nvPicPr>
          <p:cNvPr id="6" name="Image 5">
            <a:extLst>
              <a:ext uri="{FF2B5EF4-FFF2-40B4-BE49-F238E27FC236}">
                <a16:creationId xmlns:a16="http://schemas.microsoft.com/office/drawing/2014/main" id="{E1B2C125-776E-4B04-93BB-E1307B254813}"/>
              </a:ext>
            </a:extLst>
          </p:cNvPr>
          <p:cNvPicPr/>
          <p:nvPr/>
        </p:nvPicPr>
        <p:blipFill rotWithShape="1">
          <a:blip r:embed="rId4">
            <a:extLst>
              <a:ext uri="{28A0092B-C50C-407E-A947-70E740481C1C}">
                <a14:useLocalDpi xmlns:a14="http://schemas.microsoft.com/office/drawing/2010/main" val="0"/>
              </a:ext>
            </a:extLst>
          </a:blip>
          <a:srcRect l="984" r="1090"/>
          <a:stretch/>
        </p:blipFill>
        <p:spPr bwMode="auto">
          <a:xfrm>
            <a:off x="1013336" y="535219"/>
            <a:ext cx="10713615" cy="607173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0717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TM03457515[[fn=Vue]]</Template>
  <TotalTime>525</TotalTime>
  <Words>1248</Words>
  <Application>Microsoft Office PowerPoint</Application>
  <PresentationFormat>Grand écran</PresentationFormat>
  <Paragraphs>174</Paragraphs>
  <Slides>16</Slides>
  <Notes>11</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16</vt:i4>
      </vt:variant>
    </vt:vector>
  </HeadingPairs>
  <TitlesOfParts>
    <vt:vector size="21" baseType="lpstr">
      <vt:lpstr>Arial</vt:lpstr>
      <vt:lpstr>Calibri</vt:lpstr>
      <vt:lpstr>Calibri Light</vt:lpstr>
      <vt:lpstr>Franklin Gothic Demi Cond</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dc:creator>
  <cp:lastModifiedBy>Utilisateur</cp:lastModifiedBy>
  <cp:revision>120</cp:revision>
  <dcterms:created xsi:type="dcterms:W3CDTF">2021-06-14T13:48:04Z</dcterms:created>
  <dcterms:modified xsi:type="dcterms:W3CDTF">2021-06-15T15:51:13Z</dcterms:modified>
</cp:coreProperties>
</file>